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86" r:id="rId1"/>
  </p:sldMasterIdLst>
  <p:notesMasterIdLst>
    <p:notesMasterId r:id="rId37"/>
  </p:notesMasterIdLst>
  <p:sldIdLst>
    <p:sldId id="256" r:id="rId2"/>
    <p:sldId id="258" r:id="rId3"/>
    <p:sldId id="318" r:id="rId4"/>
    <p:sldId id="259" r:id="rId5"/>
    <p:sldId id="260" r:id="rId6"/>
    <p:sldId id="327" r:id="rId7"/>
    <p:sldId id="328" r:id="rId8"/>
    <p:sldId id="329" r:id="rId9"/>
    <p:sldId id="330" r:id="rId10"/>
    <p:sldId id="332" r:id="rId11"/>
    <p:sldId id="333" r:id="rId12"/>
    <p:sldId id="274" r:id="rId13"/>
    <p:sldId id="275" r:id="rId14"/>
    <p:sldId id="276" r:id="rId15"/>
    <p:sldId id="277" r:id="rId16"/>
    <p:sldId id="335" r:id="rId17"/>
    <p:sldId id="281" r:id="rId18"/>
    <p:sldId id="282" r:id="rId19"/>
    <p:sldId id="336" r:id="rId20"/>
    <p:sldId id="337" r:id="rId21"/>
    <p:sldId id="334" r:id="rId22"/>
    <p:sldId id="288" r:id="rId23"/>
    <p:sldId id="292" r:id="rId24"/>
    <p:sldId id="339" r:id="rId25"/>
    <p:sldId id="271" r:id="rId26"/>
    <p:sldId id="326" r:id="rId27"/>
    <p:sldId id="291" r:id="rId28"/>
    <p:sldId id="341" r:id="rId29"/>
    <p:sldId id="295" r:id="rId30"/>
    <p:sldId id="320" r:id="rId31"/>
    <p:sldId id="321" r:id="rId32"/>
    <p:sldId id="322" r:id="rId33"/>
    <p:sldId id="323" r:id="rId34"/>
    <p:sldId id="325" r:id="rId35"/>
    <p:sldId id="340"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500" autoAdjust="0"/>
    <p:restoredTop sz="89408" autoAdjust="0"/>
  </p:normalViewPr>
  <p:slideViewPr>
    <p:cSldViewPr snapToGrid="0">
      <p:cViewPr>
        <p:scale>
          <a:sx n="72" d="100"/>
          <a:sy n="72" d="100"/>
        </p:scale>
        <p:origin x="-264" y="-480"/>
      </p:cViewPr>
      <p:guideLst>
        <p:guide orient="horz" pos="2160"/>
        <p:guide pos="3840"/>
      </p:guideLst>
    </p:cSldViewPr>
  </p:slideViewPr>
  <p:notesTextViewPr>
    <p:cViewPr>
      <p:scale>
        <a:sx n="1" d="1"/>
        <a:sy n="1" d="1"/>
      </p:scale>
      <p:origin x="0" y="0"/>
    </p:cViewPr>
  </p:notesTextViewPr>
  <p:sorterViewPr>
    <p:cViewPr>
      <p:scale>
        <a:sx n="66" d="100"/>
        <a:sy n="66" d="100"/>
      </p:scale>
      <p:origin x="0" y="-243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C47DAE5D-4442-4ED0-914E-57760C4ED65A}" type="datetimeFigureOut">
              <a:rPr lang="en-US" smtClean="0"/>
              <a:pPr/>
              <a:t>7/4/2016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2EF8CADB-84AC-46FB-883E-5E1D0AEBA58E}" type="slidenum">
              <a:rPr lang="en-US" smtClean="0"/>
              <a:pPr/>
              <a:t>‹#›</a:t>
            </a:fld>
            <a:endParaRPr lang="en-US" dirty="0"/>
          </a:p>
        </p:txBody>
      </p:sp>
    </p:spTree>
    <p:extLst>
      <p:ext uri="{BB962C8B-B14F-4D97-AF65-F5344CB8AC3E}">
        <p14:creationId xmlns:p14="http://schemas.microsoft.com/office/powerpoint/2010/main" val="2249328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ea typeface="+mn-ea"/>
                <a:cs typeface="+mn-cs"/>
              </a:rPr>
              <a:t>This chapter explores processes and their supporting information systems within levels of an organization.</a:t>
            </a:r>
          </a:p>
          <a:p>
            <a:pPr marL="171450" indent="-171450">
              <a:buFont typeface="Arial" panose="020B0604020202020204" pitchFamily="34" charset="0"/>
              <a:buChar char="•"/>
            </a:pPr>
            <a:r>
              <a:rPr lang="en-US" sz="1200" b="0" i="0" u="none" strike="noStrike" kern="1200" baseline="0" dirty="0" smtClean="0">
                <a:solidFill>
                  <a:schemeClr val="tx1"/>
                </a:solidFill>
                <a:ea typeface="+mn-ea"/>
                <a:cs typeface="+mn-cs"/>
              </a:rPr>
              <a:t>Investigate three types of processes and the scope of information systems that they use; investigate the concept of process quality and explain how information systems can be used to increase it; discuss how the use of information systems at one level of organization leads to information silos, explain the problems of such silos, and show how those problems can be solved by information systems at the next level of organization; discuss how enterprise systems such as CRM, ERP, and EAI; wrap up by showing how interenterprise IS can solve problems of enterprise-level silos. Finally, in 2026, discuss the implications of mobility and the cloud on future enterprise and interenterprise IS.</a:t>
            </a:r>
            <a:endParaRPr lang="en-US" sz="1300" dirty="0" smtClean="0"/>
          </a:p>
        </p:txBody>
      </p:sp>
      <p:sp>
        <p:nvSpPr>
          <p:cNvPr id="4" name="Slide Number Placeholder 3"/>
          <p:cNvSpPr>
            <a:spLocks noGrp="1"/>
          </p:cNvSpPr>
          <p:nvPr>
            <p:ph type="sldNum" sz="quarter" idx="10"/>
          </p:nvPr>
        </p:nvSpPr>
        <p:spPr/>
        <p:txBody>
          <a:bodyPr/>
          <a:lstStyle/>
          <a:p>
            <a:fld id="{2EF8CADB-84AC-46FB-883E-5E1D0AEBA58E}" type="slidenum">
              <a:rPr lang="en-US" smtClean="0"/>
              <a:pPr/>
              <a:t>1</a:t>
            </a:fld>
            <a:endParaRPr lang="en-US" dirty="0"/>
          </a:p>
        </p:txBody>
      </p:sp>
    </p:spTree>
    <p:extLst>
      <p:ext uri="{BB962C8B-B14F-4D97-AF65-F5344CB8AC3E}">
        <p14:creationId xmlns:p14="http://schemas.microsoft.com/office/powerpoint/2010/main" val="3005875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p:spPr>
      </p:sp>
      <p:sp>
        <p:nvSpPr>
          <p:cNvPr id="24578" name="Notes Placeholder 2"/>
          <p:cNvSpPr>
            <a:spLocks noGrp="1"/>
          </p:cNvSpPr>
          <p:nvPr>
            <p:ph type="body" idx="1"/>
          </p:nvPr>
        </p:nvSpPr>
        <p:spPr bwMode="auto">
          <a:noFill/>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en-US" dirty="0" smtClean="0"/>
              <a:t>Hospital needed to determine how best to change its processes to take advantage of new capability.</a:t>
            </a:r>
          </a:p>
        </p:txBody>
      </p:sp>
      <p:sp>
        <p:nvSpPr>
          <p:cNvPr id="2457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B0F1C353-2BF3-4072-B42A-C89154777F1D}" type="slidenum">
              <a:rPr lang="en-US">
                <a:cs typeface="Arial" charset="0"/>
              </a:rPr>
              <a:pPr fontAlgn="base">
                <a:spcBef>
                  <a:spcPct val="0"/>
                </a:spcBef>
                <a:spcAft>
                  <a:spcPct val="0"/>
                </a:spcAft>
              </a:pPr>
              <a:t>10</a:t>
            </a:fld>
            <a:endParaRPr lang="en-US" dirty="0">
              <a:cs typeface="Arial" charset="0"/>
            </a:endParaRPr>
          </a:p>
        </p:txBody>
      </p:sp>
    </p:spTree>
    <p:extLst>
      <p:ext uri="{BB962C8B-B14F-4D97-AF65-F5344CB8AC3E}">
        <p14:creationId xmlns:p14="http://schemas.microsoft.com/office/powerpoint/2010/main" val="17137556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Organizations can license software and obtain prebuilt procedures. Over time, three categories of enterprise applications have emerged: customer relationship management, enterprise resource planning and enterprise application integration.</a:t>
            </a:r>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pPr/>
              <a:t>11</a:t>
            </a:fld>
            <a:endParaRPr lang="en-US" dirty="0"/>
          </a:p>
        </p:txBody>
      </p:sp>
    </p:spTree>
    <p:extLst>
      <p:ext uri="{BB962C8B-B14F-4D97-AF65-F5344CB8AC3E}">
        <p14:creationId xmlns:p14="http://schemas.microsoft.com/office/powerpoint/2010/main" val="32942518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noTextEdit="1"/>
          </p:cNvSpPr>
          <p:nvPr>
            <p:ph type="sldImg"/>
          </p:nvPr>
        </p:nvSpPr>
        <p:spPr bwMode="auto">
          <a:noFill/>
          <a:ln>
            <a:solidFill>
              <a:srgbClr val="000000"/>
            </a:solidFill>
            <a:miter lim="800000"/>
            <a:headEnd/>
            <a:tailEnd/>
          </a:ln>
        </p:spPr>
      </p:sp>
      <p:sp>
        <p:nvSpPr>
          <p:cNvPr id="39938"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spcBef>
                <a:spcPct val="0"/>
              </a:spcBef>
              <a:buFontTx/>
              <a:buChar char="•"/>
            </a:pPr>
            <a:endParaRPr lang="en-US" sz="1000" dirty="0" smtClean="0"/>
          </a:p>
        </p:txBody>
      </p:sp>
      <p:sp>
        <p:nvSpPr>
          <p:cNvPr id="3993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AC61954D-6F13-4038-8780-5E03FA945FC0}" type="slidenum">
              <a:rPr lang="en-US">
                <a:cs typeface="Arial" charset="0"/>
              </a:rPr>
              <a:pPr fontAlgn="base">
                <a:spcBef>
                  <a:spcPct val="0"/>
                </a:spcBef>
                <a:spcAft>
                  <a:spcPct val="0"/>
                </a:spcAft>
              </a:pPr>
              <a:t>12</a:t>
            </a:fld>
            <a:endParaRPr lang="en-US" dirty="0">
              <a:cs typeface="Arial" charset="0"/>
            </a:endParaRPr>
          </a:p>
        </p:txBody>
      </p:sp>
    </p:spTree>
    <p:extLst>
      <p:ext uri="{BB962C8B-B14F-4D97-AF65-F5344CB8AC3E}">
        <p14:creationId xmlns:p14="http://schemas.microsoft.com/office/powerpoint/2010/main" val="27354618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Notice that components exist for each stage of the customer life cycle. As shown, all applications process a common customer database. This design eliminates duplicated customer data and removes the possibility of inconsistent data.</a:t>
            </a:r>
          </a:p>
          <a:p>
            <a:pPr marL="171450" indent="-171450">
              <a:buFont typeface="Arial" panose="020B0604020202020204" pitchFamily="34" charset="0"/>
              <a:buChar char="•"/>
            </a:pPr>
            <a:r>
              <a:rPr lang="en-US" dirty="0" smtClean="0"/>
              <a:t>Marketing sends messages to target market to attract customer prospects. When prospects order, they become customers who need to be supported. Additionally, relationship management processes increase the value of existing customers by selling them more products.</a:t>
            </a:r>
          </a:p>
          <a:p>
            <a:pPr marL="171450" indent="-171450" fontAlgn="auto">
              <a:spcBef>
                <a:spcPts val="0"/>
              </a:spcBef>
              <a:spcAft>
                <a:spcPts val="0"/>
              </a:spcAft>
              <a:buFont typeface="Arial" pitchFamily="34" charset="0"/>
              <a:buChar char="•"/>
              <a:defRPr/>
            </a:pPr>
            <a:r>
              <a:rPr lang="en-US" dirty="0" smtClean="0"/>
              <a:t>Over time, organization loses some customers. When this occurs, win-back processes categorize customers according to their value and attempt to win back and turn them into high-value customers.</a:t>
            </a:r>
          </a:p>
          <a:p>
            <a:pPr fontAlgn="auto">
              <a:spcBef>
                <a:spcPts val="0"/>
              </a:spcBef>
              <a:spcAft>
                <a:spcPts val="0"/>
              </a:spcAft>
              <a:defRPr/>
            </a:pPr>
            <a:endParaRPr lang="en-US" dirty="0"/>
          </a:p>
        </p:txBody>
      </p:sp>
      <p:sp>
        <p:nvSpPr>
          <p:cNvPr id="41987"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C61521F9-4227-47F0-91F7-14DC6C79F888}" type="slidenum">
              <a:rPr lang="en-US">
                <a:cs typeface="Arial" charset="0"/>
              </a:rPr>
              <a:pPr fontAlgn="base">
                <a:spcBef>
                  <a:spcPct val="0"/>
                </a:spcBef>
                <a:spcAft>
                  <a:spcPct val="0"/>
                </a:spcAft>
              </a:pPr>
              <a:t>13</a:t>
            </a:fld>
            <a:endParaRPr lang="en-US" dirty="0">
              <a:cs typeface="Arial" charset="0"/>
            </a:endParaRPr>
          </a:p>
        </p:txBody>
      </p:sp>
    </p:spTree>
    <p:extLst>
      <p:ext uri="{BB962C8B-B14F-4D97-AF65-F5344CB8AC3E}">
        <p14:creationId xmlns:p14="http://schemas.microsoft.com/office/powerpoint/2010/main" val="42108130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a:lstStyle/>
          <a:p>
            <a:pPr marL="171450" indent="-171450" fontAlgn="auto">
              <a:spcBef>
                <a:spcPts val="0"/>
              </a:spcBef>
              <a:spcAft>
                <a:spcPts val="0"/>
              </a:spcAft>
              <a:buFont typeface="Arial" pitchFamily="34" charset="0"/>
              <a:buChar char="•"/>
              <a:defRPr/>
            </a:pPr>
            <a:r>
              <a:rPr lang="en-US" dirty="0" smtClean="0"/>
              <a:t>CRM components exist for each stage of the customer life cycle. As shown, all applications process a common customer database. This design eliminates duplicated customer data and removes the possibility of inconsistent data. It also means that each department knows what has been happening with the customer at other departments.</a:t>
            </a:r>
          </a:p>
          <a:p>
            <a:pPr fontAlgn="auto">
              <a:spcBef>
                <a:spcPts val="0"/>
              </a:spcBef>
              <a:spcAft>
                <a:spcPts val="0"/>
              </a:spcAft>
              <a:defRPr/>
            </a:pPr>
            <a:endParaRPr lang="en-US" dirty="0"/>
          </a:p>
        </p:txBody>
      </p:sp>
      <p:sp>
        <p:nvSpPr>
          <p:cNvPr id="44035"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1E51262D-D53D-40D4-9CAE-8F5581D51593}" type="slidenum">
              <a:rPr lang="en-US">
                <a:cs typeface="Arial" charset="0"/>
              </a:rPr>
              <a:pPr fontAlgn="base">
                <a:spcBef>
                  <a:spcPct val="0"/>
                </a:spcBef>
                <a:spcAft>
                  <a:spcPct val="0"/>
                </a:spcAft>
              </a:pPr>
              <a:t>14</a:t>
            </a:fld>
            <a:endParaRPr lang="en-US" dirty="0">
              <a:cs typeface="Arial" charset="0"/>
            </a:endParaRPr>
          </a:p>
        </p:txBody>
      </p:sp>
    </p:spTree>
    <p:extLst>
      <p:ext uri="{BB962C8B-B14F-4D97-AF65-F5344CB8AC3E}">
        <p14:creationId xmlns:p14="http://schemas.microsoft.com/office/powerpoint/2010/main" val="24668699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p:cNvSpPr>
          <p:nvPr>
            <p:ph type="sldImg"/>
          </p:nvPr>
        </p:nvSpPr>
        <p:spPr bwMode="auto">
          <a:noFill/>
          <a:ln>
            <a:solidFill>
              <a:srgbClr val="000000"/>
            </a:solidFill>
            <a:miter lim="800000"/>
            <a:headEnd/>
            <a:tailEnd/>
          </a:ln>
        </p:spPr>
      </p:sp>
      <p:sp>
        <p:nvSpPr>
          <p:cNvPr id="46082"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spcBef>
                <a:spcPct val="0"/>
              </a:spcBef>
              <a:buFontTx/>
              <a:buChar char="•"/>
            </a:pPr>
            <a:r>
              <a:rPr lang="en-US" dirty="0" smtClean="0"/>
              <a:t>ERP is a suite of applications (modules), a database and a set of inherent processes for consolidating business operations into a single, consistent, computing platform. ERP systems are an IS</a:t>
            </a:r>
            <a:r>
              <a:rPr lang="en-US" baseline="0" dirty="0" smtClean="0"/>
              <a:t> </a:t>
            </a:r>
            <a:r>
              <a:rPr lang="en-US" dirty="0" smtClean="0"/>
              <a:t>based on ERP technology.</a:t>
            </a:r>
          </a:p>
        </p:txBody>
      </p:sp>
      <p:sp>
        <p:nvSpPr>
          <p:cNvPr id="46083"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122A6D7C-AE82-46B4-B980-05032DB3DF33}" type="slidenum">
              <a:rPr lang="en-US">
                <a:cs typeface="Arial" charset="0"/>
              </a:rPr>
              <a:pPr fontAlgn="base">
                <a:spcBef>
                  <a:spcPct val="0"/>
                </a:spcBef>
                <a:spcAft>
                  <a:spcPct val="0"/>
                </a:spcAft>
              </a:pPr>
              <a:t>15</a:t>
            </a:fld>
            <a:endParaRPr lang="en-US" dirty="0">
              <a:cs typeface="Arial" charset="0"/>
            </a:endParaRPr>
          </a:p>
        </p:txBody>
      </p:sp>
    </p:spTree>
    <p:extLst>
      <p:ext uri="{BB962C8B-B14F-4D97-AF65-F5344CB8AC3E}">
        <p14:creationId xmlns:p14="http://schemas.microsoft.com/office/powerpoint/2010/main" val="2029892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p:cNvSpPr>
          <p:nvPr>
            <p:ph type="sldImg"/>
          </p:nvPr>
        </p:nvSpPr>
        <p:spPr>
          <a:ln/>
        </p:spPr>
      </p:sp>
      <p:sp>
        <p:nvSpPr>
          <p:cNvPr id="13314" name="Notes Placeholder 2"/>
          <p:cNvSpPr>
            <a:spLocks noGrp="1"/>
          </p:cNvSpPr>
          <p:nvPr>
            <p:ph type="body" idx="1"/>
          </p:nvPr>
        </p:nvSpPr>
        <p:spPr>
          <a:noFill/>
          <a:ln/>
        </p:spPr>
        <p:txBody>
          <a:bodyPr/>
          <a:lstStyle/>
          <a:p>
            <a:pPr marL="171450" lvl="1" indent="-171450">
              <a:buFontTx/>
              <a:buChar char="•"/>
            </a:pPr>
            <a:r>
              <a:rPr lang="en-US" dirty="0" smtClean="0"/>
              <a:t>ERP — </a:t>
            </a:r>
            <a:r>
              <a:rPr lang="en-US" sz="2000" dirty="0" smtClean="0"/>
              <a:t>Suite of </a:t>
            </a:r>
            <a:r>
              <a:rPr lang="en-US" sz="2000" b="1" dirty="0" smtClean="0"/>
              <a:t>modules</a:t>
            </a:r>
            <a:r>
              <a:rPr lang="en-US" sz="2000" dirty="0" smtClean="0"/>
              <a:t>, a database, and set of inherent processes for consolidating business operations into a single, consistent computing platform</a:t>
            </a:r>
          </a:p>
          <a:p>
            <a:endParaRPr lang="en-US" dirty="0" smtClean="0"/>
          </a:p>
        </p:txBody>
      </p:sp>
      <p:sp>
        <p:nvSpPr>
          <p:cNvPr id="4" name="Slide Number Placeholder 3"/>
          <p:cNvSpPr>
            <a:spLocks noGrp="1"/>
          </p:cNvSpPr>
          <p:nvPr>
            <p:ph type="sldNum" sz="quarter" idx="5"/>
          </p:nvPr>
        </p:nvSpPr>
        <p:spPr/>
        <p:txBody>
          <a:bodyPr/>
          <a:lstStyle/>
          <a:p>
            <a:pPr>
              <a:defRPr/>
            </a:pPr>
            <a:fld id="{ABA2F854-FBCA-4704-9852-01372757A7D6}" type="slidenum">
              <a:rPr lang="en-US" smtClean="0"/>
              <a:pPr>
                <a:defRPr/>
              </a:pPr>
              <a:t>16</a:t>
            </a:fld>
            <a:endParaRPr lang="en-US" dirty="0"/>
          </a:p>
        </p:txBody>
      </p:sp>
    </p:spTree>
    <p:extLst>
      <p:ext uri="{BB962C8B-B14F-4D97-AF65-F5344CB8AC3E}">
        <p14:creationId xmlns:p14="http://schemas.microsoft.com/office/powerpoint/2010/main" val="16092364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noTextEdit="1"/>
          </p:cNvSpPr>
          <p:nvPr>
            <p:ph type="sldImg"/>
          </p:nvPr>
        </p:nvSpPr>
        <p:spPr bwMode="auto">
          <a:noFill/>
          <a:ln>
            <a:solidFill>
              <a:srgbClr val="000000"/>
            </a:solidFill>
            <a:miter lim="800000"/>
            <a:headEnd/>
            <a:tailEnd/>
          </a:ln>
        </p:spPr>
      </p:sp>
      <p:sp>
        <p:nvSpPr>
          <p:cNvPr id="54274"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spcBef>
                <a:spcPct val="0"/>
              </a:spcBef>
              <a:buFontTx/>
              <a:buChar char="•"/>
            </a:pPr>
            <a:r>
              <a:rPr lang="en-US" dirty="0" smtClean="0"/>
              <a:t>EAI is a suite of software applications that integrates existing systems by providing layers of software that connect applications. </a:t>
            </a:r>
            <a:endParaRPr lang="en-US" sz="1000" dirty="0" smtClean="0"/>
          </a:p>
        </p:txBody>
      </p:sp>
      <p:sp>
        <p:nvSpPr>
          <p:cNvPr id="54275"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37593580-ABDF-4D77-A10E-5D5B3675C6D9}" type="slidenum">
              <a:rPr lang="en-US">
                <a:cs typeface="Arial" charset="0"/>
              </a:rPr>
              <a:pPr fontAlgn="base">
                <a:spcBef>
                  <a:spcPct val="0"/>
                </a:spcBef>
                <a:spcAft>
                  <a:spcPct val="0"/>
                </a:spcAft>
              </a:pPr>
              <a:t>17</a:t>
            </a:fld>
            <a:endParaRPr lang="en-US" dirty="0">
              <a:cs typeface="Arial" charset="0"/>
            </a:endParaRPr>
          </a:p>
        </p:txBody>
      </p:sp>
    </p:spTree>
    <p:extLst>
      <p:ext uri="{BB962C8B-B14F-4D97-AF65-F5344CB8AC3E}">
        <p14:creationId xmlns:p14="http://schemas.microsoft.com/office/powerpoint/2010/main" val="35751422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p:cNvSpPr>
          <p:nvPr>
            <p:ph type="sldImg"/>
          </p:nvPr>
        </p:nvSpPr>
        <p:spPr bwMode="auto">
          <a:noFill/>
          <a:ln>
            <a:solidFill>
              <a:srgbClr val="000000"/>
            </a:solidFill>
            <a:miter lim="800000"/>
            <a:headEnd/>
            <a:tailEnd/>
          </a:ln>
        </p:spPr>
      </p:sp>
      <p:sp>
        <p:nvSpPr>
          <p:cNvPr id="56322" name="Notes Placeholder 2"/>
          <p:cNvSpPr>
            <a:spLocks noGrp="1"/>
          </p:cNvSpPr>
          <p:nvPr>
            <p:ph type="body" idx="1"/>
          </p:nvPr>
        </p:nvSpPr>
        <p:spPr bwMode="auto">
          <a:noFill/>
        </p:spPr>
        <p:txBody>
          <a:bodyPr wrap="square" numCol="1" anchor="t" anchorCtr="0" compatLnSpc="1">
            <a:prstTxWarp prst="textNoShape">
              <a:avLst/>
            </a:prstTxWarp>
          </a:bodyPr>
          <a:lstStyle/>
          <a:p>
            <a:pPr marL="171450" indent="-171450">
              <a:spcBef>
                <a:spcPct val="0"/>
              </a:spcBef>
              <a:buFontTx/>
              <a:buChar char="•"/>
            </a:pPr>
            <a:r>
              <a:rPr lang="en-US" dirty="0" smtClean="0"/>
              <a:t>EAI enables organizations to use existing silo applications while eliminating many serious problems of isolated systems.</a:t>
            </a:r>
          </a:p>
        </p:txBody>
      </p:sp>
      <p:sp>
        <p:nvSpPr>
          <p:cNvPr id="56323"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FECFE843-CACF-4927-A4D2-61C6C40A3553}" type="slidenum">
              <a:rPr lang="en-US">
                <a:cs typeface="Arial" charset="0"/>
              </a:rPr>
              <a:pPr fontAlgn="base">
                <a:spcBef>
                  <a:spcPct val="0"/>
                </a:spcBef>
                <a:spcAft>
                  <a:spcPct val="0"/>
                </a:spcAft>
              </a:pPr>
              <a:t>18</a:t>
            </a:fld>
            <a:endParaRPr lang="en-US" dirty="0">
              <a:cs typeface="Arial" charset="0"/>
            </a:endParaRPr>
          </a:p>
        </p:txBody>
      </p:sp>
    </p:spTree>
    <p:extLst>
      <p:ext uri="{BB962C8B-B14F-4D97-AF65-F5344CB8AC3E}">
        <p14:creationId xmlns:p14="http://schemas.microsoft.com/office/powerpoint/2010/main" val="3849631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Implementation is challenging, difficult, expensive, and risky. It is not unusual for enterprise system projects to be well over budget and a year or more late.</a:t>
            </a:r>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pPr/>
              <a:t>19</a:t>
            </a:fld>
            <a:endParaRPr lang="en-US" dirty="0"/>
          </a:p>
        </p:txBody>
      </p:sp>
    </p:spTree>
    <p:extLst>
      <p:ext uri="{BB962C8B-B14F-4D97-AF65-F5344CB8AC3E}">
        <p14:creationId xmlns:p14="http://schemas.microsoft.com/office/powerpoint/2010/main" val="750432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p:txBody>
          <a:bodyPr/>
          <a:lstStyle/>
          <a:p>
            <a:pPr>
              <a:defRPr/>
            </a:pPr>
            <a:fld id="{BA0911DD-4503-4F3D-8F68-E1E8B0DC0DD6}" type="slidenum">
              <a:rPr lang="en-US" smtClean="0"/>
              <a:pPr>
                <a:defRPr/>
              </a:pPr>
              <a:t>2</a:t>
            </a:fld>
            <a:endParaRPr lang="en-US" dirty="0" smtClean="0"/>
          </a:p>
        </p:txBody>
      </p:sp>
      <p:sp>
        <p:nvSpPr>
          <p:cNvPr id="11266" name="Rectangle 2"/>
          <p:cNvSpPr>
            <a:spLocks noGrp="1" noRot="1" noChangeAspect="1" noChangeArrowheads="1" noTextEdit="1"/>
          </p:cNvSpPr>
          <p:nvPr>
            <p:ph type="sldImg"/>
          </p:nvPr>
        </p:nvSpPr>
        <p:spPr>
          <a:ln/>
        </p:spPr>
      </p:sp>
      <p:sp>
        <p:nvSpPr>
          <p:cNvPr id="11267" name="Rectangle 3"/>
          <p:cNvSpPr>
            <a:spLocks noGrp="1" noChangeArrowheads="1"/>
          </p:cNvSpPr>
          <p:nvPr>
            <p:ph type="body" idx="1"/>
          </p:nvPr>
        </p:nvSpPr>
        <p:spPr>
          <a:noFill/>
          <a:ln/>
        </p:spPr>
        <p:txBody>
          <a:bodyPr/>
          <a:lstStyle/>
          <a:p>
            <a:pPr marL="171450" indent="-171450">
              <a:buFont typeface="Arial" panose="020B0604020202020204" pitchFamily="34" charset="0"/>
              <a:buChar char="•"/>
            </a:pPr>
            <a:r>
              <a:rPr lang="en-US" sz="1200" kern="1200" dirty="0" smtClean="0">
                <a:solidFill>
                  <a:schemeClr val="tx1"/>
                </a:solidFill>
                <a:effectLst/>
                <a:latin typeface="Arial" panose="020B0604020202020204" pitchFamily="34" charset="0"/>
                <a:ea typeface="+mn-ea"/>
                <a:cs typeface="+mn-cs"/>
              </a:rPr>
              <a:t>Provide a setting for students “to assess, evaluate, and apply emerging information technology to business.” (One of the major goals of the text from Chapter 1.)</a:t>
            </a:r>
          </a:p>
          <a:p>
            <a:pPr marL="171450" indent="-171450">
              <a:buFont typeface="Arial" panose="020B0604020202020204" pitchFamily="34" charset="0"/>
              <a:buChar char="•"/>
            </a:pPr>
            <a:r>
              <a:rPr lang="en-US" sz="1200" kern="1200" dirty="0" smtClean="0">
                <a:solidFill>
                  <a:schemeClr val="tx1"/>
                </a:solidFill>
                <a:effectLst/>
                <a:latin typeface="Arial" panose="020B0604020202020204" pitchFamily="34" charset="0"/>
                <a:ea typeface="+mn-ea"/>
                <a:cs typeface="+mn-cs"/>
              </a:rPr>
              <a:t>Connect applications of IS to the fundamentals presented in Chapters 1–6.</a:t>
            </a:r>
          </a:p>
          <a:p>
            <a:pPr marL="171450" indent="-171450">
              <a:buFont typeface="Arial" panose="020B0604020202020204" pitchFamily="34" charset="0"/>
              <a:buChar char="•"/>
            </a:pPr>
            <a:r>
              <a:rPr lang="en-US" sz="1200" kern="1200" dirty="0" smtClean="0">
                <a:solidFill>
                  <a:schemeClr val="tx1"/>
                </a:solidFill>
                <a:effectLst/>
                <a:latin typeface="Arial" panose="020B0604020202020204" pitchFamily="34" charset="0"/>
                <a:ea typeface="+mn-ea"/>
                <a:cs typeface="+mn-cs"/>
              </a:rPr>
              <a:t>Show a realistic application of mobile + cloud technology.</a:t>
            </a:r>
          </a:p>
          <a:p>
            <a:pPr marL="171450" indent="-171450">
              <a:buFont typeface="Arial" panose="020B0604020202020204" pitchFamily="34" charset="0"/>
              <a:buChar char="•"/>
            </a:pPr>
            <a:r>
              <a:rPr lang="en-US" sz="1200" kern="1200" dirty="0" smtClean="0">
                <a:solidFill>
                  <a:schemeClr val="tx1"/>
                </a:solidFill>
                <a:effectLst/>
                <a:latin typeface="Arial" panose="020B0604020202020204" pitchFamily="34" charset="0"/>
                <a:ea typeface="+mn-ea"/>
                <a:cs typeface="+mn-cs"/>
              </a:rPr>
              <a:t>Demonstrate the need for, the creation of, and some of the issues involving an inter-enterprise IS.</a:t>
            </a:r>
          </a:p>
          <a:p>
            <a:pPr marL="171450" indent="-171450">
              <a:buFont typeface="Arial" panose="020B0604020202020204" pitchFamily="34" charset="0"/>
              <a:buChar char="•"/>
            </a:pPr>
            <a:r>
              <a:rPr lang="en-US" sz="1200" kern="1200" dirty="0" smtClean="0">
                <a:solidFill>
                  <a:schemeClr val="tx1"/>
                </a:solidFill>
                <a:effectLst/>
                <a:latin typeface="Arial" panose="020B0604020202020204" pitchFamily="34" charset="0"/>
                <a:ea typeface="+mn-ea"/>
                <a:cs typeface="+mn-cs"/>
              </a:rPr>
              <a:t>Illustrate one realistic outcome for a startup … the originator, here Dr. Flores, cannot make a go of it, so an investors buys it for pennies on the dollar and changes the strategy.  Will there be success?</a:t>
            </a:r>
          </a:p>
          <a:p>
            <a:pPr marL="171450" indent="-171450" eaLnBrk="1" hangingPunct="1">
              <a:buFontTx/>
              <a:buChar char="•"/>
            </a:pPr>
            <a:endParaRPr lang="en-US" dirty="0" smtClean="0"/>
          </a:p>
        </p:txBody>
      </p:sp>
    </p:spTree>
    <p:extLst>
      <p:ext uri="{BB962C8B-B14F-4D97-AF65-F5344CB8AC3E}">
        <p14:creationId xmlns:p14="http://schemas.microsoft.com/office/powerpoint/2010/main" val="6685065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Implementation is challenging, difficult, expensive, and risky. It is not unusual for enterprise system projects to be well over budget and a year or more late.</a:t>
            </a:r>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pPr/>
              <a:t>20</a:t>
            </a:fld>
            <a:endParaRPr lang="en-US" dirty="0"/>
          </a:p>
        </p:txBody>
      </p:sp>
    </p:spTree>
    <p:extLst>
      <p:ext uri="{BB962C8B-B14F-4D97-AF65-F5344CB8AC3E}">
        <p14:creationId xmlns:p14="http://schemas.microsoft.com/office/powerpoint/2010/main" val="15260141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To do this well, you need to know IS and something: IS and marketing, IS and operations, IS and finance.</a:t>
            </a:r>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pPr/>
              <a:t>21</a:t>
            </a:fld>
            <a:endParaRPr lang="en-US" dirty="0"/>
          </a:p>
        </p:txBody>
      </p:sp>
    </p:spTree>
    <p:extLst>
      <p:ext uri="{BB962C8B-B14F-4D97-AF65-F5344CB8AC3E}">
        <p14:creationId xmlns:p14="http://schemas.microsoft.com/office/powerpoint/2010/main" val="32939370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Figure 7-10 shows the information silos that exist among healthcare providers, health clubs, and patients, the principal PRIDE users.</a:t>
            </a:r>
          </a:p>
          <a:p>
            <a:pPr marL="171450" indent="-171450">
              <a:buFont typeface="Arial" panose="020B0604020202020204" pitchFamily="34" charset="0"/>
              <a:buChar char="•"/>
            </a:pPr>
            <a:r>
              <a:rPr lang="en-US" dirty="0" smtClean="0"/>
              <a:t>Isolation of data causes problems. Doctors wa</a:t>
            </a:r>
            <a:r>
              <a:rPr lang="en-US" baseline="0" dirty="0" smtClean="0"/>
              <a:t>nt</a:t>
            </a:r>
            <a:r>
              <a:rPr lang="en-US" dirty="0" smtClean="0"/>
              <a:t> reports on exercise data stored on patient devices and in health clubs. Patients want prescription data from their providers as well as exercise data from their health clubs. Health clubs want exercise prescriptions and home workout data to integrate with data they have.</a:t>
            </a:r>
          </a:p>
        </p:txBody>
      </p:sp>
      <p:sp>
        <p:nvSpPr>
          <p:cNvPr id="4" name="Slide Number Placeholder 3"/>
          <p:cNvSpPr>
            <a:spLocks noGrp="1"/>
          </p:cNvSpPr>
          <p:nvPr>
            <p:ph type="sldNum" sz="quarter" idx="10"/>
          </p:nvPr>
        </p:nvSpPr>
        <p:spPr/>
        <p:txBody>
          <a:bodyPr/>
          <a:lstStyle/>
          <a:p>
            <a:fld id="{ACF898BE-EFD6-4D52-876E-53E4C45A6ADD}" type="slidenum">
              <a:rPr lang="en-US" smtClean="0"/>
              <a:t>22</a:t>
            </a:fld>
            <a:endParaRPr lang="en-US" dirty="0"/>
          </a:p>
        </p:txBody>
      </p:sp>
    </p:spTree>
    <p:extLst>
      <p:ext uri="{BB962C8B-B14F-4D97-AF65-F5344CB8AC3E}">
        <p14:creationId xmlns:p14="http://schemas.microsoft.com/office/powerpoint/2010/main" val="7399924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PRIDE is a distributed system because processing is distributed across multiple computing devices. Standards such as http, https, html5, CSS3, JavaScript, and others enable programs on varied and disparate devices to flexibly communicate with cloud servers and database, and indirectly communicate with each other.</a:t>
            </a:r>
          </a:p>
        </p:txBody>
      </p:sp>
      <p:sp>
        <p:nvSpPr>
          <p:cNvPr id="4" name="Slide Number Placeholder 3"/>
          <p:cNvSpPr>
            <a:spLocks noGrp="1"/>
          </p:cNvSpPr>
          <p:nvPr>
            <p:ph type="sldNum" sz="quarter" idx="10"/>
          </p:nvPr>
        </p:nvSpPr>
        <p:spPr/>
        <p:txBody>
          <a:bodyPr/>
          <a:lstStyle/>
          <a:p>
            <a:fld id="{ACF898BE-EFD6-4D52-876E-53E4C45A6ADD}" type="slidenum">
              <a:rPr lang="en-US" smtClean="0"/>
              <a:t>23</a:t>
            </a:fld>
            <a:endParaRPr lang="en-US" dirty="0"/>
          </a:p>
        </p:txBody>
      </p:sp>
    </p:spTree>
    <p:extLst>
      <p:ext uri="{BB962C8B-B14F-4D97-AF65-F5344CB8AC3E}">
        <p14:creationId xmlns:p14="http://schemas.microsoft.com/office/powerpoint/2010/main" val="10685230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a:lstStyle/>
          <a:p>
            <a:pPr fontAlgn="auto">
              <a:spcBef>
                <a:spcPts val="0"/>
              </a:spcBef>
              <a:spcAft>
                <a:spcPts val="0"/>
              </a:spcAft>
              <a:defRPr/>
            </a:pPr>
            <a:r>
              <a:rPr lang="en-US" b="1" dirty="0" smtClean="0"/>
              <a:t>Goals</a:t>
            </a:r>
          </a:p>
          <a:p>
            <a:pPr marL="228600" indent="-228600" fontAlgn="auto">
              <a:spcBef>
                <a:spcPts val="0"/>
              </a:spcBef>
              <a:spcAft>
                <a:spcPts val="0"/>
              </a:spcAft>
              <a:buFont typeface="+mj-lt"/>
              <a:buAutoNum type="arabicPeriod"/>
              <a:defRPr/>
            </a:pPr>
            <a:r>
              <a:rPr lang="en-US" dirty="0" smtClean="0"/>
              <a:t>Understand how business pressures motivate people to act unethically and sometimes illegally.</a:t>
            </a:r>
          </a:p>
          <a:p>
            <a:pPr marL="228600" indent="-228600" fontAlgn="auto">
              <a:spcBef>
                <a:spcPts val="0"/>
              </a:spcBef>
              <a:spcAft>
                <a:spcPts val="0"/>
              </a:spcAft>
              <a:buFont typeface="+mj-lt"/>
              <a:buAutoNum type="arabicPeriod"/>
              <a:defRPr/>
            </a:pPr>
            <a:r>
              <a:rPr lang="en-US" dirty="0" smtClean="0"/>
              <a:t>Discuss ethical principles among three different aggressive sales techniques.</a:t>
            </a:r>
          </a:p>
          <a:p>
            <a:pPr marL="228600" indent="-228600" fontAlgn="auto">
              <a:spcBef>
                <a:spcPts val="0"/>
              </a:spcBef>
              <a:spcAft>
                <a:spcPts val="0"/>
              </a:spcAft>
              <a:buFont typeface="+mj-lt"/>
              <a:buAutoNum type="arabicPeriod"/>
              <a:defRPr/>
            </a:pPr>
            <a:r>
              <a:rPr lang="en-US" dirty="0" smtClean="0"/>
              <a:t>Illustrate how deception in the use of an interdepartmental information system may cause unintended consequences.</a:t>
            </a:r>
          </a:p>
        </p:txBody>
      </p:sp>
      <p:sp>
        <p:nvSpPr>
          <p:cNvPr id="33795"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891AE1A7-9017-4755-B37C-C2C4F664C47F}" type="slidenum">
              <a:rPr lang="en-US">
                <a:cs typeface="Arial" charset="0"/>
              </a:rPr>
              <a:pPr fontAlgn="base">
                <a:spcBef>
                  <a:spcPct val="0"/>
                </a:spcBef>
                <a:spcAft>
                  <a:spcPct val="0"/>
                </a:spcAft>
              </a:pPr>
              <a:t>25</a:t>
            </a:fld>
            <a:endParaRPr lang="en-US" dirty="0">
              <a:cs typeface="Arial" charset="0"/>
            </a:endParaRPr>
          </a:p>
        </p:txBody>
      </p:sp>
    </p:spTree>
    <p:extLst>
      <p:ext uri="{BB962C8B-B14F-4D97-AF65-F5344CB8AC3E}">
        <p14:creationId xmlns:p14="http://schemas.microsoft.com/office/powerpoint/2010/main" val="5389823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fontAlgn="auto">
              <a:spcBef>
                <a:spcPts val="0"/>
              </a:spcBef>
              <a:spcAft>
                <a:spcPts val="0"/>
              </a:spcAft>
              <a:buFont typeface="Arial" pitchFamily="34" charset="0"/>
              <a:buChar char="•"/>
              <a:defRPr/>
            </a:pPr>
            <a:r>
              <a:rPr lang="en-US" dirty="0" smtClean="0"/>
              <a:t>Software industry has used all three techniques in this guide, especially during the 1990s and early 2000s. These techniques, when applied to distributor customers, are often referred to as “stuffing the channel.” It’s a risky strategy because the company is pushing this quarter’s problem into next quarter. Unless there is a substantial increase in sales demand, problem will grow worse. </a:t>
            </a:r>
          </a:p>
          <a:p>
            <a:pPr marL="171450" indent="-171450" fontAlgn="auto">
              <a:spcBef>
                <a:spcPts val="0"/>
              </a:spcBef>
              <a:spcAft>
                <a:spcPts val="0"/>
              </a:spcAft>
              <a:buFont typeface="Arial" pitchFamily="34" charset="0"/>
              <a:buChar char="•"/>
              <a:defRPr/>
            </a:pPr>
            <a:r>
              <a:rPr lang="en-US" dirty="0" smtClean="0"/>
              <a:t>Managers do it to delay stock price slaughter for at least one quarter. The techniques presented are all unethical. First and third violate SEC rules and regulations, while second is criminally fraudulent.</a:t>
            </a:r>
          </a:p>
          <a:p>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pPr/>
              <a:t>26</a:t>
            </a:fld>
            <a:endParaRPr lang="en-US" dirty="0"/>
          </a:p>
        </p:txBody>
      </p:sp>
    </p:spTree>
    <p:extLst>
      <p:ext uri="{BB962C8B-B14F-4D97-AF65-F5344CB8AC3E}">
        <p14:creationId xmlns:p14="http://schemas.microsoft.com/office/powerpoint/2010/main" val="1651071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Goals</a:t>
            </a:r>
          </a:p>
          <a:p>
            <a:pPr marL="171450" indent="-171450">
              <a:buFont typeface="Arial" panose="020B0604020202020204" pitchFamily="34" charset="0"/>
              <a:buChar char="•"/>
            </a:pPr>
            <a:r>
              <a:rPr lang="en-US" dirty="0" smtClean="0"/>
              <a:t>Understand potential security problems of integrating data into a single database, whether in enterprise or inter-enterprise systems.</a:t>
            </a:r>
          </a:p>
          <a:p>
            <a:pPr marL="171450" indent="-171450">
              <a:buFont typeface="Arial" panose="020B0604020202020204" pitchFamily="34" charset="0"/>
              <a:buChar char="•"/>
            </a:pPr>
            <a:r>
              <a:rPr lang="en-US" dirty="0" smtClean="0"/>
              <a:t>Realize security and privacy issues when inter-enterprise systems integrate competitors (as PRIDE must do to accomplish its purpose).</a:t>
            </a:r>
          </a:p>
          <a:p>
            <a:pPr marL="171450" indent="-171450">
              <a:buFont typeface="Arial" panose="020B0604020202020204" pitchFamily="34" charset="0"/>
              <a:buChar char="•"/>
            </a:pPr>
            <a:r>
              <a:rPr lang="en-US" dirty="0" smtClean="0"/>
              <a:t>Underline some of the management challenges inherent in inter-enterprise systems.</a:t>
            </a:r>
          </a:p>
          <a:p>
            <a:pPr marL="171450" indent="-171450">
              <a:buFont typeface="Arial" panose="020B0604020202020204" pitchFamily="34" charset="0"/>
              <a:buChar char="•"/>
            </a:pPr>
            <a:r>
              <a:rPr lang="en-US" dirty="0" smtClean="0"/>
              <a:t>Introduce caution about cloud security.</a:t>
            </a:r>
          </a:p>
          <a:p>
            <a:pPr marL="171450" indent="-171450">
              <a:buFont typeface="Arial" panose="020B0604020202020204" pitchFamily="34" charset="0"/>
              <a:buChar char="•"/>
            </a:pPr>
            <a:r>
              <a:rPr lang="en-US" dirty="0" smtClean="0"/>
              <a:t>Remind students, again, of the need for using strong passwords.</a:t>
            </a:r>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t>27</a:t>
            </a:fld>
            <a:endParaRPr lang="en-US" dirty="0"/>
          </a:p>
        </p:txBody>
      </p:sp>
    </p:spTree>
    <p:extLst>
      <p:ext uri="{BB962C8B-B14F-4D97-AF65-F5344CB8AC3E}">
        <p14:creationId xmlns:p14="http://schemas.microsoft.com/office/powerpoint/2010/main" val="9668630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2"/>
          <p:cNvSpPr>
            <a:spLocks noGrp="1" noRot="1" noChangeAspect="1" noTextEdit="1"/>
          </p:cNvSpPr>
          <p:nvPr>
            <p:ph type="sldImg"/>
          </p:nvPr>
        </p:nvSpPr>
        <p:spPr>
          <a:ln/>
        </p:spPr>
      </p:sp>
      <p:sp>
        <p:nvSpPr>
          <p:cNvPr id="71682" name="Rectangle 3"/>
          <p:cNvSpPr>
            <a:spLocks noGrp="1"/>
          </p:cNvSpPr>
          <p:nvPr>
            <p:ph type="body" idx="1"/>
          </p:nvPr>
        </p:nvSpPr>
        <p:spPr>
          <a:noFill/>
          <a:ln/>
        </p:spPr>
        <p:txBody>
          <a:bodyPr/>
          <a:lstStyle/>
          <a:p>
            <a:r>
              <a:rPr lang="en-US" dirty="0" smtClean="0"/>
              <a:t>Goal</a:t>
            </a:r>
          </a:p>
          <a:p>
            <a:pPr marL="171450" indent="-171450">
              <a:buFont typeface="Arial" panose="020B0604020202020204" pitchFamily="34" charset="0"/>
              <a:buChar char="•"/>
            </a:pPr>
            <a:r>
              <a:rPr lang="en-US" dirty="0" smtClean="0"/>
              <a:t>Have</a:t>
            </a:r>
            <a:r>
              <a:rPr lang="en-US" baseline="0" dirty="0" smtClean="0"/>
              <a:t> s</a:t>
            </a:r>
            <a:r>
              <a:rPr lang="en-US" dirty="0" smtClean="0"/>
              <a:t>tudents to create a process diagram similar to Figure Q27</a:t>
            </a:r>
          </a:p>
          <a:p>
            <a:pPr marL="171450" indent="-171450">
              <a:buFont typeface="Arial" panose="020B0604020202020204" pitchFamily="34" charset="0"/>
              <a:buChar char="•"/>
            </a:pPr>
            <a:r>
              <a:rPr lang="en-US" dirty="0" smtClean="0"/>
              <a:t>See the questions at the end of the case for exercises to assign to students</a:t>
            </a:r>
          </a:p>
          <a:p>
            <a:endParaRPr lang="en-US" dirty="0" smtClean="0"/>
          </a:p>
        </p:txBody>
      </p:sp>
    </p:spTree>
    <p:extLst>
      <p:ext uri="{BB962C8B-B14F-4D97-AF65-F5344CB8AC3E}">
        <p14:creationId xmlns:p14="http://schemas.microsoft.com/office/powerpoint/2010/main" val="38689120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Dis</a:t>
            </a:r>
            <a:r>
              <a:rPr lang="en-US" baseline="0" dirty="0" smtClean="0"/>
              <a:t>cuss IS development success factors and common failure factors.</a:t>
            </a:r>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pPr/>
              <a:t>31</a:t>
            </a:fld>
            <a:endParaRPr lang="en-US" dirty="0"/>
          </a:p>
        </p:txBody>
      </p:sp>
    </p:spTree>
    <p:extLst>
      <p:ext uri="{BB962C8B-B14F-4D97-AF65-F5344CB8AC3E}">
        <p14:creationId xmlns:p14="http://schemas.microsoft.com/office/powerpoint/2010/main" val="214228145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a:t>
            </a:r>
            <a:r>
              <a:rPr lang="en-US" baseline="0" dirty="0" smtClean="0"/>
              <a:t> problem of time-and-materials contract problems using home construction example.</a:t>
            </a:r>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pPr/>
              <a:t>34</a:t>
            </a:fld>
            <a:endParaRPr lang="en-US" dirty="0"/>
          </a:p>
        </p:txBody>
      </p:sp>
    </p:spTree>
    <p:extLst>
      <p:ext uri="{BB962C8B-B14F-4D97-AF65-F5344CB8AC3E}">
        <p14:creationId xmlns:p14="http://schemas.microsoft.com/office/powerpoint/2010/main" val="1547493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a:t>
            </a:r>
            <a:r>
              <a:rPr lang="en-US" baseline="0" dirty="0" smtClean="0"/>
              <a:t>IDE  might need a </a:t>
            </a:r>
            <a:r>
              <a:rPr lang="en-US" sz="1200" b="0" i="0" u="none" strike="noStrike" kern="1200" baseline="0" dirty="0" smtClean="0">
                <a:solidFill>
                  <a:schemeClr val="tx1"/>
                </a:solidFill>
                <a:latin typeface="Arial" panose="020B0604020202020204" pitchFamily="34" charset="0"/>
                <a:ea typeface="+mn-ea"/>
                <a:cs typeface="+mn-cs"/>
              </a:rPr>
              <a:t>revenue model based on use.  If they can get enough people using PRIDE in large groups. Could some social media–driven events attract enough users?</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pPr/>
              <a:t>3</a:t>
            </a:fld>
            <a:endParaRPr lang="en-US" dirty="0"/>
          </a:p>
        </p:txBody>
      </p:sp>
    </p:spTree>
    <p:extLst>
      <p:ext uri="{BB962C8B-B14F-4D97-AF65-F5344CB8AC3E}">
        <p14:creationId xmlns:p14="http://schemas.microsoft.com/office/powerpoint/2010/main" val="29913285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p:txBody>
          <a:bodyPr/>
          <a:lstStyle/>
          <a:p>
            <a:pPr>
              <a:defRPr/>
            </a:pPr>
            <a:fld id="{FDFB03F8-068E-41AF-B59F-D0A5B5AE7A28}" type="slidenum">
              <a:rPr lang="en-US" smtClean="0"/>
              <a:pPr>
                <a:defRPr/>
              </a:pPr>
              <a:t>4</a:t>
            </a:fld>
            <a:endParaRPr lang="en-US" dirty="0" smtClean="0"/>
          </a:p>
        </p:txBody>
      </p:sp>
      <p:sp>
        <p:nvSpPr>
          <p:cNvPr id="13314" name="Rectangle 2"/>
          <p:cNvSpPr>
            <a:spLocks noGrp="1" noRot="1" noChangeAspect="1" noChangeArrowheads="1" noTextEdit="1"/>
          </p:cNvSpPr>
          <p:nvPr>
            <p:ph type="sldImg"/>
          </p:nvPr>
        </p:nvSpPr>
        <p:spPr>
          <a:ln/>
        </p:spPr>
      </p:sp>
      <p:sp>
        <p:nvSpPr>
          <p:cNvPr id="146436" name="Rectangle 3"/>
          <p:cNvSpPr>
            <a:spLocks noGrp="1" noChangeArrowheads="1"/>
          </p:cNvSpPr>
          <p:nvPr>
            <p:ph type="body" idx="1"/>
          </p:nvPr>
        </p:nvSpPr>
        <p:spPr>
          <a:ln/>
          <a:extLst/>
        </p:spPr>
        <p:txBody>
          <a:bodyPr/>
          <a:lstStyle/>
          <a:p>
            <a:endParaRPr lang="en-US" sz="1300" dirty="0"/>
          </a:p>
        </p:txBody>
      </p:sp>
    </p:spTree>
    <p:extLst>
      <p:ext uri="{BB962C8B-B14F-4D97-AF65-F5344CB8AC3E}">
        <p14:creationId xmlns:p14="http://schemas.microsoft.com/office/powerpoint/2010/main" val="2444280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simplified view of a three-activity process for approving customer</a:t>
            </a:r>
            <a:r>
              <a:rPr lang="en-US" baseline="0" dirty="0" smtClean="0"/>
              <a:t> </a:t>
            </a:r>
            <a:r>
              <a:rPr lang="en-US" dirty="0" smtClean="0"/>
              <a:t>orders.</a:t>
            </a:r>
          </a:p>
        </p:txBody>
      </p:sp>
      <p:sp>
        <p:nvSpPr>
          <p:cNvPr id="4" name="Slide Number Placeholder 3"/>
          <p:cNvSpPr>
            <a:spLocks noGrp="1"/>
          </p:cNvSpPr>
          <p:nvPr>
            <p:ph type="sldNum" sz="quarter" idx="10"/>
          </p:nvPr>
        </p:nvSpPr>
        <p:spPr/>
        <p:txBody>
          <a:bodyPr/>
          <a:lstStyle/>
          <a:p>
            <a:fld id="{2EF8CADB-84AC-46FB-883E-5E1D0AEBA58E}" type="slidenum">
              <a:rPr lang="en-US" smtClean="0"/>
              <a:t>5</a:t>
            </a:fld>
            <a:endParaRPr lang="en-US" dirty="0"/>
          </a:p>
        </p:txBody>
      </p:sp>
    </p:spTree>
    <p:extLst>
      <p:ext uri="{BB962C8B-B14F-4D97-AF65-F5344CB8AC3E}">
        <p14:creationId xmlns:p14="http://schemas.microsoft.com/office/powerpoint/2010/main" val="2074563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Problems created by silos;</a:t>
            </a:r>
          </a:p>
          <a:p>
            <a:pPr marL="228600" indent="-228600">
              <a:buFont typeface="+mj-lt"/>
              <a:buAutoNum type="arabicPeriod"/>
            </a:pPr>
            <a:r>
              <a:rPr lang="en-US" sz="1200" b="0" i="0" u="none" strike="noStrike" kern="1200" baseline="0" dirty="0" smtClean="0">
                <a:solidFill>
                  <a:schemeClr val="tx1"/>
                </a:solidFill>
                <a:latin typeface="Arial" panose="020B0604020202020204" pitchFamily="34" charset="0"/>
                <a:ea typeface="+mn-ea"/>
                <a:cs typeface="+mn-cs"/>
              </a:rPr>
              <a:t>Data are duplicated which causes data duplication.</a:t>
            </a:r>
          </a:p>
          <a:p>
            <a:pPr marL="228600" indent="-228600">
              <a:buFont typeface="+mj-lt"/>
              <a:buAutoNum type="arabicPeriod"/>
            </a:pPr>
            <a:r>
              <a:rPr lang="en-US" sz="1200" b="0" i="0" u="none" strike="noStrike" kern="1200" baseline="0" dirty="0" smtClean="0">
                <a:solidFill>
                  <a:schemeClr val="tx1"/>
                </a:solidFill>
                <a:latin typeface="Arial" panose="020B0604020202020204" pitchFamily="34" charset="0"/>
                <a:ea typeface="+mn-ea"/>
                <a:cs typeface="+mn-cs"/>
              </a:rPr>
              <a:t>When applications are isolated, business processes are disjointed.</a:t>
            </a:r>
          </a:p>
          <a:p>
            <a:pPr marL="228600" indent="-228600">
              <a:buFont typeface="+mj-lt"/>
              <a:buAutoNum type="arabicPeriod"/>
            </a:pPr>
            <a:r>
              <a:rPr lang="en-US" sz="1200" b="0" i="0" u="none" strike="noStrike" kern="1200" baseline="0" dirty="0" smtClean="0">
                <a:solidFill>
                  <a:schemeClr val="tx1"/>
                </a:solidFill>
                <a:latin typeface="Arial" panose="020B0604020202020204" pitchFamily="34" charset="0"/>
                <a:ea typeface="+mn-ea"/>
                <a:cs typeface="+mn-cs"/>
              </a:rPr>
              <a:t>A consequence of such disjointed activities is the lack of integrated enterprise information.</a:t>
            </a:r>
          </a:p>
          <a:p>
            <a:pPr marL="228600" indent="-228600">
              <a:buFont typeface="+mj-lt"/>
              <a:buAutoNum type="arabicPeriod"/>
            </a:pPr>
            <a:r>
              <a:rPr lang="en-US" sz="1200" b="0" i="0" u="none" strike="noStrike" kern="1200" baseline="0" dirty="0" smtClean="0">
                <a:solidFill>
                  <a:schemeClr val="tx1"/>
                </a:solidFill>
                <a:latin typeface="Arial" panose="020B0604020202020204" pitchFamily="34" charset="0"/>
                <a:ea typeface="+mn-ea"/>
                <a:cs typeface="+mn-cs"/>
              </a:rPr>
              <a:t>seconds. This leads to inefficiency from making decisions in isolation.</a:t>
            </a:r>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pPr/>
              <a:t>6</a:t>
            </a:fld>
            <a:endParaRPr lang="en-US" dirty="0"/>
          </a:p>
        </p:txBody>
      </p:sp>
    </p:spTree>
    <p:extLst>
      <p:ext uri="{BB962C8B-B14F-4D97-AF65-F5344CB8AC3E}">
        <p14:creationId xmlns:p14="http://schemas.microsoft.com/office/powerpoint/2010/main" val="36553352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The arrows in Figure 7-4 show this resolution at two levels of organization. </a:t>
            </a:r>
          </a:p>
          <a:p>
            <a:r>
              <a:rPr lang="en-US" sz="1200" b="0" i="0" u="none" strike="noStrike" kern="1200" baseline="0" dirty="0" smtClean="0">
                <a:solidFill>
                  <a:schemeClr val="tx1"/>
                </a:solidFill>
                <a:latin typeface="Arial" panose="020B0604020202020204" pitchFamily="34" charset="0"/>
                <a:ea typeface="+mn-ea"/>
                <a:cs typeface="+mn-cs"/>
              </a:rPr>
              <a:t>First, isolated data created by workgroup information systems are integrated using enterprise-wide applications.</a:t>
            </a:r>
          </a:p>
          <a:p>
            <a:r>
              <a:rPr lang="en-US" sz="1200" b="0" i="0" u="none" strike="noStrike" kern="1200" baseline="0" dirty="0" smtClean="0">
                <a:solidFill>
                  <a:schemeClr val="tx1"/>
                </a:solidFill>
                <a:latin typeface="Arial" panose="020B0604020202020204" pitchFamily="34" charset="0"/>
                <a:ea typeface="+mn-ea"/>
                <a:cs typeface="+mn-cs"/>
              </a:rPr>
              <a:t>Second, today, isolated data created by information systems at the enterprise level are integrated into inter-enterprise systems using distributed applications (such as PRIDE).</a:t>
            </a:r>
            <a:endParaRPr lang="en-US" dirty="0" smtClean="0"/>
          </a:p>
          <a:p>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pPr/>
              <a:t>7</a:t>
            </a:fld>
            <a:endParaRPr lang="en-US" dirty="0"/>
          </a:p>
        </p:txBody>
      </p:sp>
    </p:spTree>
    <p:extLst>
      <p:ext uri="{BB962C8B-B14F-4D97-AF65-F5344CB8AC3E}">
        <p14:creationId xmlns:p14="http://schemas.microsoft.com/office/powerpoint/2010/main" val="3907872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spcBef>
                <a:spcPct val="0"/>
              </a:spcBef>
              <a:buFontTx/>
              <a:buChar char="•"/>
            </a:pPr>
            <a:r>
              <a:rPr lang="en-US" dirty="0" smtClean="0"/>
              <a:t>Hospital uses an enterprise-wide information system to support this process. IS provides data entry forms, reports, and notifications to human actors in this process. It also controls the flow of process activity as shown by dotted arrow.</a:t>
            </a:r>
          </a:p>
          <a:p>
            <a:pPr marL="171450" indent="-171450">
              <a:spcBef>
                <a:spcPct val="0"/>
              </a:spcBef>
              <a:buFontTx/>
              <a:buChar char="•"/>
            </a:pPr>
            <a:r>
              <a:rPr lang="en-US" dirty="0" smtClean="0"/>
              <a:t>To use new system, staff needs to transition from a paper-based system to computer-based one. </a:t>
            </a:r>
          </a:p>
          <a:p>
            <a:endParaRPr lang="en-US" dirty="0"/>
          </a:p>
        </p:txBody>
      </p:sp>
      <p:sp>
        <p:nvSpPr>
          <p:cNvPr id="4" name="Slide Number Placeholder 3"/>
          <p:cNvSpPr>
            <a:spLocks noGrp="1"/>
          </p:cNvSpPr>
          <p:nvPr>
            <p:ph type="sldNum" sz="quarter" idx="10"/>
          </p:nvPr>
        </p:nvSpPr>
        <p:spPr/>
        <p:txBody>
          <a:bodyPr/>
          <a:lstStyle/>
          <a:p>
            <a:fld id="{2EF8CADB-84AC-46FB-883E-5E1D0AEBA58E}" type="slidenum">
              <a:rPr lang="en-US" smtClean="0"/>
              <a:pPr/>
              <a:t>8</a:t>
            </a:fld>
            <a:endParaRPr lang="en-US" dirty="0"/>
          </a:p>
        </p:txBody>
      </p:sp>
    </p:spTree>
    <p:extLst>
      <p:ext uri="{BB962C8B-B14F-4D97-AF65-F5344CB8AC3E}">
        <p14:creationId xmlns:p14="http://schemas.microsoft.com/office/powerpoint/2010/main" val="3326150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fontAlgn="auto">
              <a:spcBef>
                <a:spcPts val="0"/>
              </a:spcBef>
              <a:spcAft>
                <a:spcPts val="0"/>
              </a:spcAft>
              <a:buFont typeface="Arial" panose="020B0604020202020204" pitchFamily="34" charset="0"/>
              <a:buChar char="•"/>
              <a:defRPr/>
            </a:pPr>
            <a:r>
              <a:rPr lang="en-US" dirty="0" smtClean="0"/>
              <a:t>People use processes</a:t>
            </a:r>
            <a:r>
              <a:rPr lang="en-US" baseline="0" dirty="0" smtClean="0"/>
              <a:t> </a:t>
            </a:r>
            <a:r>
              <a:rPr lang="en-US" dirty="0" smtClean="0"/>
              <a:t>to organize and perform an activity to achieve an organization’s goals. </a:t>
            </a:r>
          </a:p>
          <a:p>
            <a:pPr marL="171450" indent="-171450" fontAlgn="auto">
              <a:spcBef>
                <a:spcPts val="0"/>
              </a:spcBef>
              <a:spcAft>
                <a:spcPts val="0"/>
              </a:spcAft>
              <a:buFont typeface="Arial" panose="020B0604020202020204" pitchFamily="34" charset="0"/>
              <a:buChar char="•"/>
              <a:defRPr/>
            </a:pPr>
            <a:r>
              <a:rPr lang="en-US" dirty="0" smtClean="0"/>
              <a:t>Two dimensions of process quality are efficiency and effectiveness. </a:t>
            </a:r>
          </a:p>
        </p:txBody>
      </p:sp>
      <p:sp>
        <p:nvSpPr>
          <p:cNvPr id="4" name="Slide Number Placeholder 3"/>
          <p:cNvSpPr>
            <a:spLocks noGrp="1"/>
          </p:cNvSpPr>
          <p:nvPr>
            <p:ph type="sldNum" sz="quarter" idx="10"/>
          </p:nvPr>
        </p:nvSpPr>
        <p:spPr/>
        <p:txBody>
          <a:bodyPr/>
          <a:lstStyle/>
          <a:p>
            <a:fld id="{2EF8CADB-84AC-46FB-883E-5E1D0AEBA58E}" type="slidenum">
              <a:rPr lang="en-US" smtClean="0"/>
              <a:pPr/>
              <a:t>9</a:t>
            </a:fld>
            <a:endParaRPr lang="en-US" dirty="0"/>
          </a:p>
        </p:txBody>
      </p:sp>
    </p:spTree>
    <p:extLst>
      <p:ext uri="{BB962C8B-B14F-4D97-AF65-F5344CB8AC3E}">
        <p14:creationId xmlns:p14="http://schemas.microsoft.com/office/powerpoint/2010/main" val="40874495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3 Slide">
    <p:bg>
      <p:bgPr>
        <a:solidFill>
          <a:srgbClr val="F2F2F2"/>
        </a:solidFill>
        <a:effectLst/>
      </p:bgPr>
    </p:bg>
    <p:spTree>
      <p:nvGrpSpPr>
        <p:cNvPr id="1" name=""/>
        <p:cNvGrpSpPr/>
        <p:nvPr/>
      </p:nvGrpSpPr>
      <p:grpSpPr>
        <a:xfrm>
          <a:off x="0" y="0"/>
          <a:ext cx="0" cy="0"/>
          <a:chOff x="0" y="0"/>
          <a:chExt cx="0" cy="0"/>
        </a:xfrm>
      </p:grpSpPr>
      <p:sp>
        <p:nvSpPr>
          <p:cNvPr id="13" name="Rectangle 3"/>
          <p:cNvSpPr>
            <a:spLocks noGrp="1" noChangeArrowheads="1"/>
          </p:cNvSpPr>
          <p:nvPr>
            <p:ph type="subTitle" idx="1" hasCustomPrompt="1"/>
          </p:nvPr>
        </p:nvSpPr>
        <p:spPr>
          <a:xfrm>
            <a:off x="1828800" y="3886200"/>
            <a:ext cx="8737600" cy="1219200"/>
          </a:xfrm>
          <a:solidFill>
            <a:srgbClr val="FFFAFA"/>
          </a:solidFill>
          <a:ln w="25400">
            <a:solidFill>
              <a:schemeClr val="accent1"/>
            </a:solidFill>
          </a:ln>
        </p:spPr>
        <p:txBody>
          <a:bodyPr anchor="ctr"/>
          <a:lstStyle>
            <a:lvl1pPr marL="0" marR="0" indent="0" algn="ctr" defTabSz="914400" rtl="0" eaLnBrk="1" fontAlgn="base" latinLnBrk="0" hangingPunct="1">
              <a:lnSpc>
                <a:spcPct val="100000"/>
              </a:lnSpc>
              <a:spcBef>
                <a:spcPct val="20000"/>
              </a:spcBef>
              <a:spcAft>
                <a:spcPct val="0"/>
              </a:spcAft>
              <a:buClr>
                <a:schemeClr val="accent1"/>
              </a:buClr>
              <a:buSzPct val="65000"/>
              <a:buFont typeface="Arial" pitchFamily="34" charset="0"/>
              <a:buNone/>
              <a:tabLst/>
              <a:defRPr sz="4400">
                <a:solidFill>
                  <a:schemeClr val="tx1"/>
                </a:solidFill>
                <a:latin typeface="Arial" pitchFamily="34" charset="0"/>
                <a:ea typeface="Verdana" pitchFamily="34" charset="0"/>
                <a:cs typeface="Arial" pitchFamily="34" charset="0"/>
              </a:defRPr>
            </a:lvl1pPr>
          </a:lstStyle>
          <a:p>
            <a:r>
              <a:rPr lang="en-US" dirty="0" smtClean="0"/>
              <a:t>Click To Edit Master Subtitle Style</a:t>
            </a:r>
          </a:p>
        </p:txBody>
      </p:sp>
      <p:sp>
        <p:nvSpPr>
          <p:cNvPr id="10" name="Title 9"/>
          <p:cNvSpPr>
            <a:spLocks noGrp="1"/>
          </p:cNvSpPr>
          <p:nvPr>
            <p:ph type="title" hasCustomPrompt="1"/>
          </p:nvPr>
        </p:nvSpPr>
        <p:spPr>
          <a:xfrm>
            <a:off x="3666436" y="1524000"/>
            <a:ext cx="4920974" cy="1905000"/>
          </a:xfrm>
          <a:solidFill>
            <a:schemeClr val="bg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a:lstStyle>
            <a:lvl1pPr algn="ctr" rtl="0" eaLnBrk="0" fontAlgn="base" hangingPunct="0">
              <a:spcBef>
                <a:spcPct val="0"/>
              </a:spcBef>
              <a:spcAft>
                <a:spcPct val="0"/>
              </a:spcAft>
              <a:defRPr lang="en-US" sz="4800" b="0" kern="1200" dirty="0">
                <a:solidFill>
                  <a:schemeClr val="tx1"/>
                </a:solidFill>
                <a:latin typeface="Arial" pitchFamily="34" charset="0"/>
                <a:ea typeface="Verdana" pitchFamily="34" charset="0"/>
                <a:cs typeface="Arial" pitchFamily="34" charset="0"/>
              </a:defRPr>
            </a:lvl1pPr>
          </a:lstStyle>
          <a:p>
            <a:r>
              <a:rPr lang="en-US" dirty="0" smtClean="0"/>
              <a:t>Click To Edit Master Title Style</a:t>
            </a:r>
            <a:endParaRPr lang="en-US" dirty="0"/>
          </a:p>
        </p:txBody>
      </p:sp>
      <p:sp>
        <p:nvSpPr>
          <p:cNvPr id="4" name="Footer Placeholder 4"/>
          <p:cNvSpPr>
            <a:spLocks noGrp="1"/>
          </p:cNvSpPr>
          <p:nvPr>
            <p:ph type="ftr" sz="quarter" idx="10"/>
          </p:nvPr>
        </p:nvSpPr>
        <p:spPr>
          <a:xfrm>
            <a:off x="1977723"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Tree>
    <p:extLst>
      <p:ext uri="{BB962C8B-B14F-4D97-AF65-F5344CB8AC3E}">
        <p14:creationId xmlns:p14="http://schemas.microsoft.com/office/powerpoint/2010/main" val="417373342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26438" y="365759"/>
            <a:ext cx="10515600" cy="1097280"/>
          </a:xfrm>
          <a:solidFill>
            <a:srgbClr val="FAF1BC"/>
          </a:solidFill>
          <a:ln w="12700">
            <a:solidFill>
              <a:schemeClr val="tx1"/>
            </a:solidFill>
          </a:ln>
        </p:spPr>
        <p:txBody>
          <a:bodyPr anchor="ctr"/>
          <a:lstStyle>
            <a:lvl1pPr>
              <a:defRPr lang="en-US" dirty="0"/>
            </a:lvl1pPr>
          </a:lstStyle>
          <a:p>
            <a:pPr lvl="0"/>
            <a:r>
              <a:rPr lang="en-US" dirty="0" smtClean="0"/>
              <a:t>Click To Edit Master Title Style</a:t>
            </a:r>
            <a:endParaRPr lang="en-US" dirty="0"/>
          </a:p>
        </p:txBody>
      </p:sp>
      <p:sp>
        <p:nvSpPr>
          <p:cNvPr id="4" name="Footer Placeholder 4"/>
          <p:cNvSpPr>
            <a:spLocks noGrp="1"/>
          </p:cNvSpPr>
          <p:nvPr>
            <p:ph type="ftr" sz="quarter" idx="10"/>
          </p:nvPr>
        </p:nvSpPr>
        <p:spPr>
          <a:xfrm>
            <a:off x="199097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
        <p:nvSpPr>
          <p:cNvPr id="5" name="Text Placeholder 2"/>
          <p:cNvSpPr>
            <a:spLocks noGrp="1"/>
          </p:cNvSpPr>
          <p:nvPr>
            <p:ph idx="1"/>
          </p:nvPr>
        </p:nvSpPr>
        <p:spPr bwMode="auto">
          <a:xfrm>
            <a:off x="826438" y="1542551"/>
            <a:ext cx="10515600" cy="4023360"/>
          </a:xfrm>
          <a:prstGeom prst="rect">
            <a:avLst/>
          </a:prstGeom>
          <a:solidFill>
            <a:srgbClr val="FFFFFF"/>
          </a:solidFill>
          <a:ln>
            <a:noFill/>
          </a:ln>
          <a:extLst/>
        </p:spPr>
        <p:txBody>
          <a:bodyPr vert="horz" wrap="square" lIns="91440" tIns="45720" rIns="91440" bIns="45720" numCol="1" anchor="t" anchorCtr="0" compatLnSpc="1">
            <a:prstTxWarp prst="textNoShape">
              <a:avLst/>
            </a:prstTxWarp>
          </a:bodyPr>
          <a:lstStyle>
            <a:lvl1pPr marL="228600" indent="-228600">
              <a:buFont typeface="Arial" pitchFamily="34" charset="0"/>
              <a:buChar char="•"/>
              <a:tabLst/>
              <a:defRPr/>
            </a:lvl1pPr>
            <a:lvl2pPr marL="463550" indent="-238125">
              <a:buClr>
                <a:srgbClr val="000A1E"/>
              </a:buClr>
              <a:buFont typeface="Arial" pitchFamily="34" charset="0"/>
              <a:buChar char="•"/>
              <a:defRPr/>
            </a:lvl2pPr>
            <a:lvl3pPr marL="622300" indent="-277813">
              <a:buClr>
                <a:srgbClr val="000A1E"/>
              </a:buClr>
              <a:buFont typeface="Arial" panose="020B0604020202020204" pitchFamily="34" charset="0"/>
              <a:buChar char="–"/>
              <a:tabLst/>
              <a:defRPr/>
            </a:lvl3pPr>
            <a:lvl4pPr marL="1087438" indent="-346075">
              <a:buClr>
                <a:srgbClr val="000A1E"/>
              </a:buClr>
              <a:buFont typeface="Wingdings" pitchFamily="2" charset="2"/>
              <a:buChar char="Ø"/>
              <a:defRPr/>
            </a:lvl4pPr>
            <a:lvl5pPr marL="1316038" indent="-346075">
              <a:buClr>
                <a:srgbClr val="000A1E"/>
              </a:buClr>
              <a:buFont typeface="Courier New" pitchFamily="49" charset="0"/>
              <a:buChar char="o"/>
              <a:defRPr/>
            </a:lvl5pPr>
          </a:lstStyle>
          <a:p>
            <a:pPr lvl="0"/>
            <a:r>
              <a:rPr lang="en-US" dirty="0" smtClean="0"/>
              <a:t>Click to edit Master text styles</a:t>
            </a:r>
          </a:p>
          <a:p>
            <a:pPr lvl="2"/>
            <a:r>
              <a:rPr lang="en-US" dirty="0" smtClean="0"/>
              <a:t>Second level</a:t>
            </a:r>
          </a:p>
          <a:p>
            <a:pPr lvl="3"/>
            <a:r>
              <a:rPr lang="en-US" dirty="0" smtClean="0"/>
              <a:t>Third level</a:t>
            </a:r>
          </a:p>
        </p:txBody>
      </p:sp>
      <p:sp>
        <p:nvSpPr>
          <p:cNvPr id="3" name="TextBox 2"/>
          <p:cNvSpPr txBox="1"/>
          <p:nvPr/>
        </p:nvSpPr>
        <p:spPr>
          <a:xfrm>
            <a:off x="10160000" y="6248401"/>
            <a:ext cx="1219200" cy="307777"/>
          </a:xfrm>
          <a:prstGeom prst="rect">
            <a:avLst/>
          </a:prstGeom>
          <a:noFill/>
        </p:spPr>
        <p:txBody>
          <a:bodyPr wrap="square" rtlCol="0">
            <a:spAutoFit/>
          </a:bodyPr>
          <a:lstStyle/>
          <a:p>
            <a:pPr algn="r"/>
            <a:r>
              <a:rPr lang="en-US" sz="1400" dirty="0" smtClean="0">
                <a:latin typeface="Arial" panose="020B0604020202020204" pitchFamily="34" charset="0"/>
                <a:cs typeface="Arial" panose="020B0604020202020204" pitchFamily="34" charset="0"/>
              </a:rPr>
              <a:t>7-</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0873552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44641" y="365126"/>
            <a:ext cx="10515600" cy="1097280"/>
          </a:xfrm>
          <a:solidFill>
            <a:srgbClr val="FAF1BC"/>
          </a:solidFill>
          <a:ln w="12700">
            <a:solidFill>
              <a:schemeClr val="tx1"/>
            </a:solidFill>
          </a:ln>
        </p:spPr>
        <p:txBody>
          <a:bodyPr anchor="ctr"/>
          <a:lstStyle>
            <a:lvl1pPr>
              <a:defRPr lang="en-US" dirty="0"/>
            </a:lvl1pPr>
          </a:lstStyle>
          <a:p>
            <a:pPr lvl="0"/>
            <a:r>
              <a:rPr lang="en-US" dirty="0" smtClean="0"/>
              <a:t>Click To Edit Master Title Style</a:t>
            </a:r>
            <a:endParaRPr lang="en-US" dirty="0"/>
          </a:p>
        </p:txBody>
      </p:sp>
      <p:sp>
        <p:nvSpPr>
          <p:cNvPr id="3" name="Footer Placeholder 4"/>
          <p:cNvSpPr>
            <a:spLocks noGrp="1"/>
          </p:cNvSpPr>
          <p:nvPr>
            <p:ph type="ftr" sz="quarter" idx="10"/>
          </p:nvPr>
        </p:nvSpPr>
        <p:spPr>
          <a:xfrm>
            <a:off x="199097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
        <p:nvSpPr>
          <p:cNvPr id="4" name="TextBox 3"/>
          <p:cNvSpPr txBox="1"/>
          <p:nvPr/>
        </p:nvSpPr>
        <p:spPr>
          <a:xfrm>
            <a:off x="10160000" y="6248401"/>
            <a:ext cx="1219200" cy="307777"/>
          </a:xfrm>
          <a:prstGeom prst="rect">
            <a:avLst/>
          </a:prstGeom>
          <a:noFill/>
        </p:spPr>
        <p:txBody>
          <a:bodyPr wrap="square" rtlCol="0">
            <a:spAutoFit/>
          </a:bodyPr>
          <a:lstStyle/>
          <a:p>
            <a:pPr algn="r"/>
            <a:r>
              <a:rPr lang="en-US" sz="1400" baseline="0" dirty="0" smtClean="0">
                <a:latin typeface="Arial" panose="020B0604020202020204" pitchFamily="34" charset="0"/>
                <a:cs typeface="Arial" panose="020B0604020202020204" pitchFamily="34" charset="0"/>
              </a:rPr>
              <a:t>7-</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7049447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Comparison">
    <p:bg>
      <p:bgPr>
        <a:solidFill>
          <a:srgbClr val="F2F2F2"/>
        </a:solidFill>
        <a:effectLst/>
      </p:bgPr>
    </p:bg>
    <p:spTree>
      <p:nvGrpSpPr>
        <p:cNvPr id="1" name=""/>
        <p:cNvGrpSpPr/>
        <p:nvPr/>
      </p:nvGrpSpPr>
      <p:grpSpPr>
        <a:xfrm>
          <a:off x="0" y="0"/>
          <a:ext cx="0" cy="0"/>
          <a:chOff x="0" y="0"/>
          <a:chExt cx="0" cy="0"/>
        </a:xfrm>
      </p:grpSpPr>
      <p:sp>
        <p:nvSpPr>
          <p:cNvPr id="10" name="Footer Placeholder 4"/>
          <p:cNvSpPr>
            <a:spLocks noGrp="1"/>
          </p:cNvSpPr>
          <p:nvPr>
            <p:ph type="ftr" sz="quarter" idx="10"/>
          </p:nvPr>
        </p:nvSpPr>
        <p:spPr>
          <a:xfrm>
            <a:off x="2005492" y="6248400"/>
            <a:ext cx="8229600" cy="304800"/>
          </a:xfrm>
        </p:spPr>
        <p:txBody>
          <a:bodyPr vert="horz" lIns="91440" tIns="45720" rIns="91440" bIns="45720" rtlCol="0" anchor="ctr"/>
          <a:lstStyle>
            <a:lvl1pPr>
              <a:defRPr lang="en-US" smtClean="0">
                <a:solidFill>
                  <a:srgbClr val="000A1E"/>
                </a:solidFill>
                <a:cs typeface="Arial" panose="020B0604020202020204" pitchFamily="34" charset="0"/>
              </a:defRPr>
            </a:lvl1pPr>
          </a:lstStyle>
          <a:p>
            <a:r>
              <a:rPr lang="en-US" dirty="0" smtClean="0"/>
              <a:t>Copyright © 2017 Pearson Education, Inc.</a:t>
            </a:r>
            <a:endParaRPr lang="en-US" dirty="0"/>
          </a:p>
        </p:txBody>
      </p:sp>
      <p:sp>
        <p:nvSpPr>
          <p:cNvPr id="11" name="TextBox 10"/>
          <p:cNvSpPr txBox="1"/>
          <p:nvPr/>
        </p:nvSpPr>
        <p:spPr>
          <a:xfrm>
            <a:off x="10160000" y="6248401"/>
            <a:ext cx="1219200" cy="307777"/>
          </a:xfrm>
          <a:prstGeom prst="rect">
            <a:avLst/>
          </a:prstGeom>
          <a:noFill/>
        </p:spPr>
        <p:txBody>
          <a:bodyPr wrap="square" rtlCol="0">
            <a:spAutoFit/>
          </a:bodyPr>
          <a:lstStyle/>
          <a:p>
            <a:pPr algn="r"/>
            <a:r>
              <a:rPr lang="en-US" sz="1400" dirty="0" smtClean="0">
                <a:latin typeface="Arial" panose="020B0604020202020204" pitchFamily="34" charset="0"/>
                <a:cs typeface="Arial" panose="020B0604020202020204" pitchFamily="34" charset="0"/>
              </a:rPr>
              <a:t>7-</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1506668"/>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_Comparison">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1097280"/>
          </a:xfrm>
          <a:solidFill>
            <a:srgbClr val="FAF1BC"/>
          </a:solidFill>
          <a:ln w="12700">
            <a:solidFill>
              <a:schemeClr val="tx1"/>
            </a:solidFill>
          </a:ln>
        </p:spPr>
        <p:txBody>
          <a:bodyPr anchor="ctr"/>
          <a:lstStyle>
            <a:lvl1pPr>
              <a:defRPr lang="en-US"/>
            </a:lvl1pPr>
          </a:lstStyle>
          <a:p>
            <a:pPr lvl="0"/>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29289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5" name="Text Placeholder 4"/>
          <p:cNvSpPr>
            <a:spLocks noGrp="1"/>
          </p:cNvSpPr>
          <p:nvPr>
            <p:ph type="body" sz="quarter" idx="3"/>
          </p:nvPr>
        </p:nvSpPr>
        <p:spPr>
          <a:xfrm>
            <a:off x="6172200" y="2505074"/>
            <a:ext cx="5183188" cy="110680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Footer Placeholder 4"/>
          <p:cNvSpPr>
            <a:spLocks noGrp="1"/>
          </p:cNvSpPr>
          <p:nvPr>
            <p:ph type="ftr" sz="quarter" idx="10"/>
          </p:nvPr>
        </p:nvSpPr>
        <p:spPr>
          <a:xfrm>
            <a:off x="199224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
        <p:nvSpPr>
          <p:cNvPr id="11" name="TextBox 10"/>
          <p:cNvSpPr txBox="1"/>
          <p:nvPr/>
        </p:nvSpPr>
        <p:spPr>
          <a:xfrm>
            <a:off x="10160000" y="6248401"/>
            <a:ext cx="1219200" cy="307777"/>
          </a:xfrm>
          <a:prstGeom prst="rect">
            <a:avLst/>
          </a:prstGeom>
          <a:noFill/>
        </p:spPr>
        <p:txBody>
          <a:bodyPr wrap="square" rtlCol="0">
            <a:spAutoFit/>
          </a:bodyPr>
          <a:lstStyle/>
          <a:p>
            <a:pPr algn="r"/>
            <a:r>
              <a:rPr lang="en-US" sz="1400" dirty="0" smtClean="0">
                <a:latin typeface="Arial" panose="020B0604020202020204" pitchFamily="34" charset="0"/>
                <a:cs typeface="Arial" panose="020B0604020202020204" pitchFamily="34" charset="0"/>
              </a:rPr>
              <a:t>7-</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24982669"/>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and Contentch1">
    <p:bg>
      <p:bgPr>
        <a:solidFill>
          <a:srgbClr val="F2F2F2"/>
        </a:solidFill>
        <a:effectLst/>
      </p:bgPr>
    </p:bg>
    <p:spTree>
      <p:nvGrpSpPr>
        <p:cNvPr id="1" name=""/>
        <p:cNvGrpSpPr/>
        <p:nvPr/>
      </p:nvGrpSpPr>
      <p:grpSpPr>
        <a:xfrm>
          <a:off x="0" y="0"/>
          <a:ext cx="0" cy="0"/>
          <a:chOff x="0" y="0"/>
          <a:chExt cx="0" cy="0"/>
        </a:xfrm>
      </p:grpSpPr>
      <p:sp>
        <p:nvSpPr>
          <p:cNvPr id="2" name="Footer Placeholder 4"/>
          <p:cNvSpPr>
            <a:spLocks noGrp="1"/>
          </p:cNvSpPr>
          <p:nvPr>
            <p:ph type="ftr" sz="quarter" idx="10"/>
          </p:nvPr>
        </p:nvSpPr>
        <p:spPr>
          <a:xfrm>
            <a:off x="1892300" y="6248400"/>
            <a:ext cx="8432800" cy="304800"/>
          </a:xfrm>
        </p:spPr>
        <p:txBody>
          <a:bodyPr/>
          <a:lstStyle>
            <a:lvl1pPr>
              <a:defRPr/>
            </a:lvl1pPr>
          </a:lstStyle>
          <a:p>
            <a:r>
              <a:rPr lang="en-US" dirty="0" smtClean="0"/>
              <a:t>Copyright © 2017 Pearson Education, Inc.</a:t>
            </a:r>
            <a:endParaRPr lang="en-US" dirty="0"/>
          </a:p>
        </p:txBody>
      </p:sp>
      <p:pic>
        <p:nvPicPr>
          <p:cNvPr id="4" name="Picture 4" descr="disclaimer"/>
          <p:cNvPicPr>
            <a:picLocks noChangeAspect="1" noChangeArrowheads="1"/>
          </p:cNvPicPr>
          <p:nvPr/>
        </p:nvPicPr>
        <p:blipFill>
          <a:blip r:embed="rId2" cstate="print"/>
          <a:srcRect/>
          <a:stretch>
            <a:fillRect/>
          </a:stretch>
        </p:blipFill>
        <p:spPr bwMode="auto">
          <a:xfrm>
            <a:off x="2286000" y="1447801"/>
            <a:ext cx="7467600" cy="2265363"/>
          </a:xfrm>
          <a:prstGeom prst="rect">
            <a:avLst/>
          </a:prstGeom>
          <a:noFill/>
          <a:ln w="9525">
            <a:noFill/>
            <a:miter lim="800000"/>
            <a:headEnd/>
            <a:tailEnd/>
          </a:ln>
        </p:spPr>
      </p:pic>
      <p:pic>
        <p:nvPicPr>
          <p:cNvPr id="5" name="Picture 4"/>
          <p:cNvPicPr>
            <a:picLocks noChangeAspect="1"/>
          </p:cNvPicPr>
          <p:nvPr/>
        </p:nvPicPr>
        <p:blipFill>
          <a:blip r:embed="rId3"/>
          <a:stretch>
            <a:fillRect/>
          </a:stretch>
        </p:blipFill>
        <p:spPr>
          <a:xfrm>
            <a:off x="2922714" y="3820012"/>
            <a:ext cx="6943725" cy="1457325"/>
          </a:xfrm>
          <a:prstGeom prst="rect">
            <a:avLst/>
          </a:prstGeom>
        </p:spPr>
      </p:pic>
    </p:spTree>
    <p:extLst>
      <p:ext uri="{BB962C8B-B14F-4D97-AF65-F5344CB8AC3E}">
        <p14:creationId xmlns:p14="http://schemas.microsoft.com/office/powerpoint/2010/main" val="105771786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7" name="Freeform 6"/>
          <p:cNvSpPr/>
          <p:nvPr/>
        </p:nvSpPr>
        <p:spPr>
          <a:xfrm>
            <a:off x="-4233" y="5579166"/>
            <a:ext cx="4766733" cy="1265583"/>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dirty="0">
              <a:latin typeface="Arial" panose="020B0604020202020204" pitchFamily="34" charset="0"/>
            </a:endParaRPr>
          </a:p>
        </p:txBody>
      </p:sp>
      <p:sp>
        <p:nvSpPr>
          <p:cNvPr id="8" name="Freeform 7"/>
          <p:cNvSpPr/>
          <p:nvPr/>
        </p:nvSpPr>
        <p:spPr>
          <a:xfrm>
            <a:off x="13758" y="5579166"/>
            <a:ext cx="12194117" cy="1308651"/>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rgbClr val="FFDB75">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dirty="0">
              <a:latin typeface="Arial" panose="020B0604020202020204" pitchFamily="34" charset="0"/>
            </a:endParaRPr>
          </a:p>
        </p:txBody>
      </p:sp>
      <p:sp>
        <p:nvSpPr>
          <p:cNvPr id="1028" name="Title Placeholder 1"/>
          <p:cNvSpPr>
            <a:spLocks noGrp="1"/>
          </p:cNvSpPr>
          <p:nvPr>
            <p:ph type="title"/>
          </p:nvPr>
        </p:nvSpPr>
        <p:spPr bwMode="auto">
          <a:xfrm>
            <a:off x="857894" y="365125"/>
            <a:ext cx="10515600" cy="1097280"/>
          </a:xfrm>
          <a:prstGeom prst="rect">
            <a:avLst/>
          </a:prstGeom>
          <a:solidFill>
            <a:srgbClr val="FAF1BC"/>
          </a:solidFill>
          <a:ln w="12700">
            <a:solidFill>
              <a:schemeClr val="tx1"/>
            </a:solidFill>
          </a:ln>
          <a:extLst/>
        </p:spPr>
        <p:txBody>
          <a:bodyPr anchor="ctr"/>
          <a:lstStyle/>
          <a:p>
            <a:pPr lvl="0"/>
            <a:r>
              <a:rPr lang="en-US" smtClean="0"/>
              <a:t>Click to edit Master title style</a:t>
            </a:r>
            <a:endParaRPr lang="en-US" dirty="0" smtClean="0"/>
          </a:p>
        </p:txBody>
      </p:sp>
      <p:sp>
        <p:nvSpPr>
          <p:cNvPr id="1029" name="Text Placeholder 2"/>
          <p:cNvSpPr>
            <a:spLocks noGrp="1"/>
          </p:cNvSpPr>
          <p:nvPr>
            <p:ph type="body" idx="1"/>
          </p:nvPr>
        </p:nvSpPr>
        <p:spPr bwMode="auto">
          <a:xfrm>
            <a:off x="868622" y="1551954"/>
            <a:ext cx="10515600" cy="4023360"/>
          </a:xfrm>
          <a:prstGeom prst="rect">
            <a:avLst/>
          </a:prstGeom>
          <a:solidFill>
            <a:srgbClr val="FFFFFF"/>
          </a:solidFill>
          <a:ln>
            <a:noFill/>
          </a:ln>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3"/>
            <a:r>
              <a:rPr lang="en-US" smtClean="0"/>
              <a:t>Second level</a:t>
            </a:r>
          </a:p>
          <a:p>
            <a:pPr lvl="4"/>
            <a:r>
              <a:rPr lang="en-US" smtClean="0"/>
              <a:t>Third level</a:t>
            </a:r>
          </a:p>
        </p:txBody>
      </p:sp>
      <p:sp>
        <p:nvSpPr>
          <p:cNvPr id="5" name="Footer Placeholder 4"/>
          <p:cNvSpPr>
            <a:spLocks noGrp="1"/>
          </p:cNvSpPr>
          <p:nvPr>
            <p:ph type="ftr" sz="quarter" idx="3"/>
          </p:nvPr>
        </p:nvSpPr>
        <p:spPr>
          <a:xfrm>
            <a:off x="1977723" y="6248400"/>
            <a:ext cx="8229600" cy="304800"/>
          </a:xfrm>
          <a:prstGeom prst="rect">
            <a:avLst/>
          </a:prstGeom>
        </p:spPr>
        <p:txBody>
          <a:bodyPr vert="horz" lIns="91440" tIns="45720" rIns="91440" bIns="45720" rtlCol="0" anchor="ctr"/>
          <a:lstStyle>
            <a:lvl1pPr algn="ctr">
              <a:defRPr sz="1000" cap="none" spc="200" baseline="0">
                <a:solidFill>
                  <a:schemeClr val="tx1"/>
                </a:solidFill>
                <a:latin typeface="Arial" panose="020B0604020202020204" pitchFamily="34" charset="0"/>
                <a:cs typeface="Arial" charset="0"/>
              </a:defRPr>
            </a:lvl1pPr>
          </a:lstStyle>
          <a:p>
            <a:r>
              <a:rPr lang="en-US" dirty="0" smtClean="0"/>
              <a:t>Copyright © 2017 Pearson Education, Inc.</a:t>
            </a:r>
            <a:endParaRPr lang="en-US" dirty="0"/>
          </a:p>
        </p:txBody>
      </p:sp>
      <p:pic>
        <p:nvPicPr>
          <p:cNvPr id="3" name="Picture 2"/>
          <p:cNvPicPr preferRelativeResize="0">
            <a:picLocks/>
          </p:cNvPicPr>
          <p:nvPr/>
        </p:nvPicPr>
        <p:blipFill>
          <a:blip r:embed="rId8"/>
          <a:stretch>
            <a:fillRect/>
          </a:stretch>
        </p:blipFill>
        <p:spPr>
          <a:xfrm>
            <a:off x="1977723" y="5891630"/>
            <a:ext cx="8321040" cy="274320"/>
          </a:xfrm>
          <a:prstGeom prst="rect">
            <a:avLst/>
          </a:prstGeom>
        </p:spPr>
      </p:pic>
    </p:spTree>
    <p:extLst>
      <p:ext uri="{BB962C8B-B14F-4D97-AF65-F5344CB8AC3E}">
        <p14:creationId xmlns:p14="http://schemas.microsoft.com/office/powerpoint/2010/main" val="1157101747"/>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Lst>
  <p:timing>
    <p:tnLst>
      <p:par>
        <p:cTn id="1" dur="indefinite" restart="never" nodeType="tmRoot"/>
      </p:par>
    </p:tnLst>
  </p:timing>
  <p:hf sldNum="0" hdr="0" dt="0"/>
  <p:txStyles>
    <p:titleStyle>
      <a:lvl1pPr algn="l" defTabSz="114300" rtl="0" eaLnBrk="1" fontAlgn="base" hangingPunct="1">
        <a:spcBef>
          <a:spcPct val="0"/>
        </a:spcBef>
        <a:spcAft>
          <a:spcPct val="0"/>
        </a:spcAft>
        <a:defRPr lang="en-US" sz="3600" kern="1200" cap="none" dirty="0" smtClean="0">
          <a:solidFill>
            <a:schemeClr val="tx1"/>
          </a:solidFill>
          <a:latin typeface="Arial" pitchFamily="34" charset="0"/>
          <a:ea typeface="+mn-ea"/>
          <a:cs typeface="Arial" panose="020B0604020202020204" pitchFamily="34" charset="0"/>
        </a:defRPr>
      </a:lvl1pPr>
      <a:lvl2pPr algn="l" rtl="0" eaLnBrk="1" fontAlgn="base" hangingPunct="1">
        <a:spcBef>
          <a:spcPct val="0"/>
        </a:spcBef>
        <a:spcAft>
          <a:spcPct val="0"/>
        </a:spcAft>
        <a:defRPr sz="3200">
          <a:solidFill>
            <a:schemeClr val="tx1"/>
          </a:solidFill>
          <a:latin typeface="Helvetica" pitchFamily="34" charset="0"/>
        </a:defRPr>
      </a:lvl2pPr>
      <a:lvl3pPr algn="l" rtl="0" eaLnBrk="1" fontAlgn="base" hangingPunct="1">
        <a:spcBef>
          <a:spcPct val="0"/>
        </a:spcBef>
        <a:spcAft>
          <a:spcPct val="0"/>
        </a:spcAft>
        <a:defRPr sz="3200">
          <a:solidFill>
            <a:schemeClr val="tx1"/>
          </a:solidFill>
          <a:latin typeface="Helvetica" pitchFamily="34" charset="0"/>
        </a:defRPr>
      </a:lvl3pPr>
      <a:lvl4pPr algn="l" rtl="0" eaLnBrk="1" fontAlgn="base" hangingPunct="1">
        <a:spcBef>
          <a:spcPct val="0"/>
        </a:spcBef>
        <a:spcAft>
          <a:spcPct val="0"/>
        </a:spcAft>
        <a:defRPr sz="3200">
          <a:solidFill>
            <a:schemeClr val="tx1"/>
          </a:solidFill>
          <a:latin typeface="Helvetica" pitchFamily="34" charset="0"/>
        </a:defRPr>
      </a:lvl4pPr>
      <a:lvl5pPr algn="l" rtl="0" eaLnBrk="1" fontAlgn="base" hangingPunct="1">
        <a:spcBef>
          <a:spcPct val="0"/>
        </a:spcBef>
        <a:spcAft>
          <a:spcPct val="0"/>
        </a:spcAft>
        <a:defRPr sz="3200">
          <a:solidFill>
            <a:schemeClr val="tx1"/>
          </a:solidFill>
          <a:latin typeface="Helvetica" pitchFamily="34" charset="0"/>
        </a:defRPr>
      </a:lvl5pPr>
      <a:lvl6pPr marL="457200" algn="l" rtl="0" eaLnBrk="1" fontAlgn="base" hangingPunct="1">
        <a:spcBef>
          <a:spcPct val="0"/>
        </a:spcBef>
        <a:spcAft>
          <a:spcPct val="0"/>
        </a:spcAft>
        <a:defRPr sz="2800">
          <a:solidFill>
            <a:schemeClr val="tx1"/>
          </a:solidFill>
          <a:latin typeface="Franklin Gothic Medium" pitchFamily="34" charset="0"/>
        </a:defRPr>
      </a:lvl6pPr>
      <a:lvl7pPr marL="914400" algn="l" rtl="0" eaLnBrk="1" fontAlgn="base" hangingPunct="1">
        <a:spcBef>
          <a:spcPct val="0"/>
        </a:spcBef>
        <a:spcAft>
          <a:spcPct val="0"/>
        </a:spcAft>
        <a:defRPr sz="2800">
          <a:solidFill>
            <a:schemeClr val="tx1"/>
          </a:solidFill>
          <a:latin typeface="Franklin Gothic Medium" pitchFamily="34" charset="0"/>
        </a:defRPr>
      </a:lvl7pPr>
      <a:lvl8pPr marL="1371600" algn="l" rtl="0" eaLnBrk="1" fontAlgn="base" hangingPunct="1">
        <a:spcBef>
          <a:spcPct val="0"/>
        </a:spcBef>
        <a:spcAft>
          <a:spcPct val="0"/>
        </a:spcAft>
        <a:defRPr sz="2800">
          <a:solidFill>
            <a:schemeClr val="tx1"/>
          </a:solidFill>
          <a:latin typeface="Franklin Gothic Medium" pitchFamily="34" charset="0"/>
        </a:defRPr>
      </a:lvl8pPr>
      <a:lvl9pPr marL="1828800" algn="l" rtl="0" eaLnBrk="1" fontAlgn="base" hangingPunct="1">
        <a:spcBef>
          <a:spcPct val="0"/>
        </a:spcBef>
        <a:spcAft>
          <a:spcPct val="0"/>
        </a:spcAft>
        <a:defRPr sz="2800">
          <a:solidFill>
            <a:schemeClr val="tx1"/>
          </a:solidFill>
          <a:latin typeface="Franklin Gothic Medium" pitchFamily="34" charset="0"/>
        </a:defRPr>
      </a:lvl9pPr>
    </p:titleStyle>
    <p:bodyStyle>
      <a:lvl1pPr marL="225425" indent="-225425" algn="l" rtl="0" eaLnBrk="1" fontAlgn="base" hangingPunct="1">
        <a:spcBef>
          <a:spcPts val="800"/>
        </a:spcBef>
        <a:spcAft>
          <a:spcPct val="0"/>
        </a:spcAft>
        <a:buFont typeface="Arial" pitchFamily="34" charset="0"/>
        <a:buChar char="•"/>
        <a:defRPr sz="2800" kern="1200">
          <a:solidFill>
            <a:schemeClr val="tx1"/>
          </a:solidFill>
          <a:latin typeface="Arial" pitchFamily="34" charset="0"/>
          <a:ea typeface="+mn-ea"/>
          <a:cs typeface="Arial" pitchFamily="34" charset="0"/>
        </a:defRPr>
      </a:lvl1pPr>
      <a:lvl2pPr marL="234950" indent="-234950" algn="l" rtl="0" eaLnBrk="1" fontAlgn="base" hangingPunct="1">
        <a:spcBef>
          <a:spcPts val="300"/>
        </a:spcBef>
        <a:spcAft>
          <a:spcPct val="0"/>
        </a:spcAft>
        <a:buClr>
          <a:srgbClr val="000A1E"/>
        </a:buClr>
        <a:buFont typeface="Arial" pitchFamily="34" charset="0"/>
        <a:buChar char="•"/>
        <a:tabLst/>
        <a:defRPr sz="2800" kern="1200">
          <a:solidFill>
            <a:schemeClr val="tx1"/>
          </a:solidFill>
          <a:latin typeface="Arial" pitchFamily="34" charset="0"/>
          <a:ea typeface="+mn-ea"/>
          <a:cs typeface="Arial" pitchFamily="34" charset="0"/>
        </a:defRPr>
      </a:lvl2pPr>
      <a:lvl3pPr marL="463550" indent="-225425" algn="l" rtl="0" eaLnBrk="1" fontAlgn="base" hangingPunct="1">
        <a:spcBef>
          <a:spcPts val="300"/>
        </a:spcBef>
        <a:spcAft>
          <a:spcPct val="0"/>
        </a:spcAft>
        <a:buClr>
          <a:srgbClr val="000A1E"/>
        </a:buClr>
        <a:buFont typeface="Arial" pitchFamily="34" charset="0"/>
        <a:buChar char="•"/>
        <a:defRPr sz="2800" kern="1200">
          <a:solidFill>
            <a:schemeClr val="tx1"/>
          </a:solidFill>
          <a:latin typeface="Arial" pitchFamily="34" charset="0"/>
          <a:ea typeface="+mn-ea"/>
          <a:cs typeface="Arial" pitchFamily="34" charset="0"/>
        </a:defRPr>
      </a:lvl3pPr>
      <a:lvl4pPr marL="622300" indent="-284163" algn="l" rtl="0" eaLnBrk="1" fontAlgn="base" hangingPunct="1">
        <a:spcBef>
          <a:spcPts val="300"/>
        </a:spcBef>
        <a:spcAft>
          <a:spcPct val="0"/>
        </a:spcAft>
        <a:buClr>
          <a:srgbClr val="000A1E"/>
        </a:buClr>
        <a:buFont typeface="Arial" panose="020B0604020202020204" pitchFamily="34" charset="0"/>
        <a:buChar char="–"/>
        <a:defRPr sz="2800" kern="1200">
          <a:solidFill>
            <a:schemeClr val="tx1"/>
          </a:solidFill>
          <a:latin typeface="Arial" pitchFamily="34" charset="0"/>
          <a:ea typeface="+mn-ea"/>
          <a:cs typeface="Arial" pitchFamily="34" charset="0"/>
        </a:defRPr>
      </a:lvl4pPr>
      <a:lvl5pPr marL="1033463" indent="-384175" algn="l" rtl="0" eaLnBrk="1" fontAlgn="base" hangingPunct="1">
        <a:spcBef>
          <a:spcPts val="300"/>
        </a:spcBef>
        <a:spcAft>
          <a:spcPct val="0"/>
        </a:spcAft>
        <a:buClr>
          <a:srgbClr val="000A1E"/>
        </a:buClr>
        <a:buFont typeface="Wingdings" panose="05000000000000000000" pitchFamily="2" charset="2"/>
        <a:buChar char="Ø"/>
        <a:defRPr sz="2800" kern="1200">
          <a:solidFill>
            <a:schemeClr val="tx1"/>
          </a:solidFill>
          <a:latin typeface="Arial" pitchFamily="34" charset="0"/>
          <a:ea typeface="+mn-ea"/>
          <a:cs typeface="Arial" pitchFamily="34" charset="0"/>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smtClean="0"/>
              <a:t>Organizations and </a:t>
            </a:r>
            <a:r>
              <a:rPr lang="en-US" dirty="0"/>
              <a:t>Information Systems</a:t>
            </a:r>
          </a:p>
        </p:txBody>
      </p:sp>
      <p:sp>
        <p:nvSpPr>
          <p:cNvPr id="4" name="Title 3"/>
          <p:cNvSpPr>
            <a:spLocks noGrp="1"/>
          </p:cNvSpPr>
          <p:nvPr>
            <p:ph type="title"/>
          </p:nvPr>
        </p:nvSpPr>
        <p:spPr/>
        <p:txBody>
          <a:bodyPr/>
          <a:lstStyle/>
          <a:p>
            <a:r>
              <a:rPr lang="en-US" dirty="0" smtClean="0"/>
              <a:t>Chapter 7</a:t>
            </a:r>
            <a:endParaRPr lang="en-US" dirty="0"/>
          </a:p>
        </p:txBody>
      </p:sp>
    </p:spTree>
    <p:extLst>
      <p:ext uri="{BB962C8B-B14F-4D97-AF65-F5344CB8AC3E}">
        <p14:creationId xmlns:p14="http://schemas.microsoft.com/office/powerpoint/2010/main" val="40735176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p:txBody>
          <a:bodyPr/>
          <a:lstStyle/>
          <a:p>
            <a:r>
              <a:rPr lang="en-US" dirty="0"/>
              <a:t>Business Process Reengineering (cont’d)</a:t>
            </a:r>
            <a:endParaRPr dirty="0" smtClean="0">
              <a:latin typeface="Arial" charset="0"/>
              <a:cs typeface="Arial" charset="0"/>
            </a:endParaRP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4" name="Content Placeholder 3"/>
          <p:cNvSpPr>
            <a:spLocks noGrp="1"/>
          </p:cNvSpPr>
          <p:nvPr>
            <p:ph idx="1"/>
          </p:nvPr>
        </p:nvSpPr>
        <p:spPr/>
        <p:txBody>
          <a:bodyPr/>
          <a:lstStyle/>
          <a:p>
            <a:pPr marL="298450" lvl="1" indent="-298450">
              <a:defRPr/>
            </a:pPr>
            <a:r>
              <a:rPr lang="en-US" dirty="0" smtClean="0"/>
              <a:t>Integrated </a:t>
            </a:r>
            <a:r>
              <a:rPr lang="en-US" dirty="0"/>
              <a:t>data, enterprise systems create stronger, faster, more effective linkages in value </a:t>
            </a:r>
            <a:r>
              <a:rPr lang="en-US" dirty="0" smtClean="0"/>
              <a:t>chains</a:t>
            </a:r>
            <a:endParaRPr lang="en-US" dirty="0"/>
          </a:p>
          <a:p>
            <a:pPr marL="298450" lvl="1" indent="-298450">
              <a:defRPr/>
            </a:pPr>
            <a:r>
              <a:rPr lang="en-US" dirty="0"/>
              <a:t>Difficult, slow, exceedingly </a:t>
            </a:r>
            <a:r>
              <a:rPr lang="en-US" dirty="0" smtClean="0"/>
              <a:t>expensive</a:t>
            </a:r>
            <a:endParaRPr lang="en-US" dirty="0"/>
          </a:p>
          <a:p>
            <a:pPr marL="298450" lvl="1" indent="-298450">
              <a:defRPr/>
            </a:pPr>
            <a:r>
              <a:rPr lang="en-US" dirty="0"/>
              <a:t>Key personnel determine how best to use new </a:t>
            </a:r>
            <a:r>
              <a:rPr lang="en-US" dirty="0" smtClean="0"/>
              <a:t>technology</a:t>
            </a:r>
            <a:endParaRPr lang="en-US" dirty="0"/>
          </a:p>
          <a:p>
            <a:pPr marL="298450" lvl="1" indent="-298450">
              <a:defRPr/>
            </a:pPr>
            <a:r>
              <a:rPr lang="en-US" dirty="0"/>
              <a:t>Requires high-level and expensive </a:t>
            </a:r>
            <a:r>
              <a:rPr lang="en-US" dirty="0" smtClean="0"/>
              <a:t>skills, </a:t>
            </a:r>
            <a:r>
              <a:rPr lang="en-US" dirty="0"/>
              <a:t>and considerable </a:t>
            </a:r>
            <a:r>
              <a:rPr lang="en-US" dirty="0" smtClean="0"/>
              <a:t>time</a:t>
            </a: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862013" indent="-862013"/>
            <a:r>
              <a:rPr lang="en-US" dirty="0" smtClean="0"/>
              <a:t>Q3: How Do CRM, ERP, and EAI Support Enterprise Systems?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pPr marL="287338" indent="-287338">
              <a:defRPr/>
            </a:pPr>
            <a:r>
              <a:rPr lang="en-US" b="1" dirty="0"/>
              <a:t>Inherent processes </a:t>
            </a:r>
          </a:p>
          <a:p>
            <a:pPr marL="627063" lvl="1" indent="-349250">
              <a:buClrTx/>
              <a:buFont typeface="Helvetica" pitchFamily="34" charset="0"/>
              <a:buChar char="–"/>
              <a:defRPr/>
            </a:pPr>
            <a:r>
              <a:rPr lang="en-US" dirty="0"/>
              <a:t>Predesigned procedures for using software </a:t>
            </a:r>
            <a:r>
              <a:rPr lang="en-US" dirty="0" smtClean="0"/>
              <a:t>products</a:t>
            </a:r>
            <a:endParaRPr lang="en-US" dirty="0"/>
          </a:p>
          <a:p>
            <a:pPr marL="627063" lvl="1" indent="-349250">
              <a:buClrTx/>
              <a:buFont typeface="Helvetica" pitchFamily="34" charset="0"/>
              <a:buChar char="–"/>
              <a:defRPr/>
            </a:pPr>
            <a:r>
              <a:rPr lang="en-US" dirty="0"/>
              <a:t>Based on “industry best practices</a:t>
            </a:r>
            <a:r>
              <a:rPr lang="en-US" dirty="0" smtClean="0"/>
              <a:t>”</a:t>
            </a:r>
            <a:endParaRPr lang="en-US" dirty="0"/>
          </a:p>
          <a:p>
            <a:pPr marL="233363" indent="-233363">
              <a:defRPr/>
            </a:pPr>
            <a:r>
              <a:rPr lang="en-US" dirty="0">
                <a:latin typeface="Arial" charset="0"/>
              </a:rPr>
              <a:t>Customer relationship management (CRM</a:t>
            </a:r>
            <a:r>
              <a:rPr lang="en-US" dirty="0" smtClean="0">
                <a:latin typeface="Arial" charset="0"/>
              </a:rPr>
              <a:t>)</a:t>
            </a:r>
            <a:endParaRPr lang="en-US" dirty="0">
              <a:latin typeface="Arial" charset="0"/>
            </a:endParaRPr>
          </a:p>
          <a:p>
            <a:pPr marL="233363" indent="-233363">
              <a:defRPr/>
            </a:pPr>
            <a:r>
              <a:rPr lang="en-US" dirty="0">
                <a:latin typeface="Arial" charset="0"/>
              </a:rPr>
              <a:t>Enterprise resource planning (ERP</a:t>
            </a:r>
            <a:r>
              <a:rPr lang="en-US" dirty="0" smtClean="0">
                <a:latin typeface="Arial" charset="0"/>
              </a:rPr>
              <a:t>)</a:t>
            </a:r>
            <a:endParaRPr lang="en-US" dirty="0">
              <a:latin typeface="Arial" charset="0"/>
            </a:endParaRPr>
          </a:p>
          <a:p>
            <a:pPr marL="233363" indent="-233363">
              <a:defRPr/>
            </a:pPr>
            <a:r>
              <a:rPr lang="en-US" dirty="0">
                <a:latin typeface="Arial" charset="0"/>
              </a:rPr>
              <a:t>Enterprise application integration (EAI</a:t>
            </a:r>
            <a:r>
              <a:rPr lang="en-US" dirty="0" smtClean="0">
                <a:latin typeface="Arial" charset="0"/>
              </a:rPr>
              <a:t>)</a:t>
            </a:r>
            <a:endParaRPr lang="en-US" dirty="0"/>
          </a:p>
        </p:txBody>
      </p:sp>
    </p:spTree>
    <p:extLst>
      <p:ext uri="{BB962C8B-B14F-4D97-AF65-F5344CB8AC3E}">
        <p14:creationId xmlns:p14="http://schemas.microsoft.com/office/powerpoint/2010/main" val="7547097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2"/>
          <p:cNvSpPr>
            <a:spLocks noGrp="1"/>
          </p:cNvSpPr>
          <p:nvPr>
            <p:ph type="title"/>
          </p:nvPr>
        </p:nvSpPr>
        <p:spPr/>
        <p:txBody>
          <a:bodyPr/>
          <a:lstStyle/>
          <a:p>
            <a:r>
              <a:rPr dirty="0" smtClean="0">
                <a:solidFill>
                  <a:srgbClr val="000A1E"/>
                </a:solidFill>
                <a:latin typeface="Arial" charset="0"/>
                <a:cs typeface="Arial" charset="0"/>
              </a:rPr>
              <a:t>Customer Relationship Management (CRM)</a:t>
            </a:r>
          </a:p>
        </p:txBody>
      </p:sp>
      <p:sp>
        <p:nvSpPr>
          <p:cNvPr id="103428" name="Footer Placeholder 1"/>
          <p:cNvSpPr>
            <a:spLocks noGrp="1"/>
          </p:cNvSpPr>
          <p:nvPr>
            <p:ph type="ftr" sz="quarter" idx="10"/>
          </p:nvPr>
        </p:nvSpPr>
        <p:spPr bwMode="auto">
          <a:extLst/>
        </p:spPr>
        <p:txBody>
          <a:bodyPr wrap="square" numCol="1" anchorCtr="0" compatLnSpc="1">
            <a:prstTxWarp prst="textNoShape">
              <a:avLst/>
            </a:prstTxWarp>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defRPr/>
            </a:pPr>
            <a:r>
              <a:rPr lang="en-US" dirty="0" smtClean="0"/>
              <a:t>Copyright © 2017 Pearson Education, Inc.</a:t>
            </a:r>
          </a:p>
        </p:txBody>
      </p:sp>
      <p:sp>
        <p:nvSpPr>
          <p:cNvPr id="2" name="Content Placeholder 1"/>
          <p:cNvSpPr>
            <a:spLocks noGrp="1"/>
          </p:cNvSpPr>
          <p:nvPr>
            <p:ph idx="1"/>
          </p:nvPr>
        </p:nvSpPr>
        <p:spPr/>
        <p:txBody>
          <a:bodyPr>
            <a:normAutofit/>
          </a:bodyPr>
          <a:lstStyle/>
          <a:p>
            <a:pPr marL="233363" indent="-233363">
              <a:buFont typeface="Arial" panose="020B0604020202020204" pitchFamily="34" charset="0"/>
              <a:buChar char="•"/>
              <a:defRPr/>
            </a:pPr>
            <a:r>
              <a:rPr lang="en-US" dirty="0"/>
              <a:t>S</a:t>
            </a:r>
            <a:r>
              <a:rPr lang="en-US" dirty="0" smtClean="0"/>
              <a:t>uite </a:t>
            </a:r>
            <a:r>
              <a:rPr lang="en-US" dirty="0"/>
              <a:t>of applications, </a:t>
            </a:r>
            <a:r>
              <a:rPr lang="en-US" dirty="0" smtClean="0"/>
              <a:t>database</a:t>
            </a:r>
            <a:r>
              <a:rPr lang="en-US" dirty="0"/>
              <a:t>, </a:t>
            </a:r>
            <a:r>
              <a:rPr lang="en-US" dirty="0" smtClean="0"/>
              <a:t>and </a:t>
            </a:r>
            <a:r>
              <a:rPr lang="en-US" dirty="0"/>
              <a:t>set of inherent </a:t>
            </a:r>
            <a:r>
              <a:rPr lang="en-US" dirty="0" smtClean="0"/>
              <a:t>processes</a:t>
            </a:r>
          </a:p>
          <a:p>
            <a:pPr marL="233363" indent="-233363">
              <a:buFont typeface="Arial" panose="020B0604020202020204" pitchFamily="34" charset="0"/>
              <a:buChar char="•"/>
              <a:defRPr/>
            </a:pPr>
            <a:r>
              <a:rPr lang="en-US" dirty="0" smtClean="0"/>
              <a:t>Manage all interactions with </a:t>
            </a:r>
            <a:r>
              <a:rPr lang="en-US" dirty="0"/>
              <a:t>customer </a:t>
            </a:r>
            <a:r>
              <a:rPr lang="en-US" dirty="0" smtClean="0"/>
              <a:t>through four phases of customer life cycle</a:t>
            </a:r>
          </a:p>
          <a:p>
            <a:pPr marL="914400" lvl="2" indent="-514350">
              <a:buClrTx/>
              <a:buFont typeface="+mj-lt"/>
              <a:buAutoNum type="arabicPeriod"/>
              <a:defRPr/>
            </a:pPr>
            <a:r>
              <a:rPr lang="en-US" dirty="0" smtClean="0"/>
              <a:t>Marketing</a:t>
            </a:r>
          </a:p>
          <a:p>
            <a:pPr marL="914400" lvl="2" indent="-514350">
              <a:buClrTx/>
              <a:buFont typeface="+mj-lt"/>
              <a:buAutoNum type="arabicPeriod"/>
              <a:defRPr/>
            </a:pPr>
            <a:r>
              <a:rPr lang="en-US" dirty="0"/>
              <a:t>C</a:t>
            </a:r>
            <a:r>
              <a:rPr lang="en-US" dirty="0" smtClean="0"/>
              <a:t>ustomer acquisition</a:t>
            </a:r>
          </a:p>
          <a:p>
            <a:pPr marL="914400" lvl="2" indent="-514350">
              <a:buClrTx/>
              <a:buFont typeface="+mj-lt"/>
              <a:buAutoNum type="arabicPeriod"/>
              <a:defRPr/>
            </a:pPr>
            <a:r>
              <a:rPr lang="en-US" dirty="0"/>
              <a:t>R</a:t>
            </a:r>
            <a:r>
              <a:rPr lang="en-US" dirty="0" smtClean="0"/>
              <a:t>elationship management </a:t>
            </a:r>
          </a:p>
          <a:p>
            <a:pPr marL="914400" lvl="2" indent="-514350">
              <a:buClrTx/>
              <a:buFont typeface="+mj-lt"/>
              <a:buAutoNum type="arabicPeriod"/>
              <a:defRPr/>
            </a:pPr>
            <a:r>
              <a:rPr lang="en-US" dirty="0" smtClean="0"/>
              <a:t>Loss/churn</a:t>
            </a:r>
            <a:endParaRPr lang="en-US" dirty="0"/>
          </a:p>
          <a:p>
            <a:pPr marL="233363" indent="-233363">
              <a:buFont typeface="Arial" panose="020B0604020202020204" pitchFamily="34" charset="0"/>
              <a:buChar char="•"/>
              <a:defRPr/>
            </a:pPr>
            <a:r>
              <a:rPr lang="en-US" dirty="0" smtClean="0"/>
              <a:t>Supports customer-centric organization</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4"/>
          <p:cNvSpPr>
            <a:spLocks noGrp="1"/>
          </p:cNvSpPr>
          <p:nvPr>
            <p:ph type="title"/>
          </p:nvPr>
        </p:nvSpPr>
        <p:spPr/>
        <p:txBody>
          <a:bodyPr/>
          <a:lstStyle/>
          <a:p>
            <a:r>
              <a:rPr dirty="0" smtClean="0">
                <a:latin typeface="Arial" charset="0"/>
                <a:cs typeface="Arial" charset="0"/>
              </a:rPr>
              <a:t>Customer Life Cycle</a:t>
            </a:r>
          </a:p>
        </p:txBody>
      </p:sp>
      <p:sp>
        <p:nvSpPr>
          <p:cNvPr id="4" name="Footer Placeholder 3"/>
          <p:cNvSpPr>
            <a:spLocks noGrp="1"/>
          </p:cNvSpPr>
          <p:nvPr>
            <p:ph type="ftr" sz="quarter" idx="10"/>
          </p:nvPr>
        </p:nvSpPr>
        <p:spPr/>
        <p:txBody>
          <a:bodyPr/>
          <a:lstStyle/>
          <a:p>
            <a:pPr>
              <a:defRPr/>
            </a:pPr>
            <a:r>
              <a:rPr lang="en-US" dirty="0" smtClean="0"/>
              <a:t>Copyright © 2017 Pearson Education, Inc.</a:t>
            </a:r>
            <a:endParaRPr lang="en-US" dirty="0"/>
          </a:p>
        </p:txBody>
      </p:sp>
      <p:sp>
        <p:nvSpPr>
          <p:cNvPr id="5" name="AutoShape 3"/>
          <p:cNvSpPr>
            <a:spLocks noChangeAspect="1" noChangeArrowheads="1" noTextEdit="1"/>
          </p:cNvSpPr>
          <p:nvPr/>
        </p:nvSpPr>
        <p:spPr bwMode="auto">
          <a:xfrm>
            <a:off x="1808163" y="1576388"/>
            <a:ext cx="8686800" cy="4024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6" name="Picture 5"/>
          <p:cNvPicPr preferRelativeResize="0">
            <a:picLocks/>
          </p:cNvPicPr>
          <p:nvPr/>
        </p:nvPicPr>
        <p:blipFill>
          <a:blip r:embed="rId3"/>
          <a:stretch>
            <a:fillRect/>
          </a:stretch>
        </p:blipFill>
        <p:spPr>
          <a:xfrm>
            <a:off x="1530441" y="1576388"/>
            <a:ext cx="9144000" cy="402336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1"/>
          <p:cNvSpPr>
            <a:spLocks noGrp="1"/>
          </p:cNvSpPr>
          <p:nvPr>
            <p:ph type="title"/>
          </p:nvPr>
        </p:nvSpPr>
        <p:spPr/>
        <p:txBody>
          <a:bodyPr/>
          <a:lstStyle/>
          <a:p>
            <a:r>
              <a:rPr dirty="0" smtClean="0">
                <a:solidFill>
                  <a:srgbClr val="000A1E"/>
                </a:solidFill>
                <a:latin typeface="Arial" charset="0"/>
                <a:cs typeface="Arial" charset="0"/>
              </a:rPr>
              <a:t>CRM Applications</a:t>
            </a:r>
            <a:endParaRPr dirty="0" smtClean="0">
              <a:latin typeface="Arial" charset="0"/>
              <a:cs typeface="Arial" charset="0"/>
            </a:endParaRP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grpSp>
        <p:nvGrpSpPr>
          <p:cNvPr id="4" name="Group 4"/>
          <p:cNvGrpSpPr>
            <a:grpSpLocks noChangeAspect="1"/>
          </p:cNvGrpSpPr>
          <p:nvPr/>
        </p:nvGrpSpPr>
        <p:grpSpPr bwMode="auto">
          <a:xfrm>
            <a:off x="1687513" y="1579563"/>
            <a:ext cx="8894762" cy="4022725"/>
            <a:chOff x="1063" y="995"/>
            <a:chExt cx="5603" cy="2534"/>
          </a:xfrm>
        </p:grpSpPr>
        <p:sp>
          <p:nvSpPr>
            <p:cNvPr id="5" name="AutoShape 3"/>
            <p:cNvSpPr>
              <a:spLocks noChangeAspect="1" noChangeArrowheads="1" noTextEdit="1"/>
            </p:cNvSpPr>
            <p:nvPr/>
          </p:nvSpPr>
          <p:spPr bwMode="auto">
            <a:xfrm>
              <a:off x="1063" y="995"/>
              <a:ext cx="5603" cy="2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614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3" y="995"/>
              <a:ext cx="5614" cy="2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p:txBody>
          <a:bodyPr/>
          <a:lstStyle/>
          <a:p>
            <a:r>
              <a:rPr dirty="0" smtClean="0">
                <a:latin typeface="Arial" charset="0"/>
                <a:cs typeface="Arial" charset="0"/>
              </a:rPr>
              <a:t>ERP Applications</a:t>
            </a: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5" name="TextBox 4"/>
          <p:cNvSpPr txBox="1"/>
          <p:nvPr/>
        </p:nvSpPr>
        <p:spPr>
          <a:xfrm>
            <a:off x="1990975" y="2188468"/>
            <a:ext cx="1953895" cy="1384995"/>
          </a:xfrm>
          <a:prstGeom prst="rect">
            <a:avLst/>
          </a:prstGeom>
          <a:solidFill>
            <a:schemeClr val="accent2"/>
          </a:solidFill>
          <a:ln>
            <a:solidFill>
              <a:schemeClr val="accent1"/>
            </a:solidFill>
          </a:ln>
        </p:spPr>
        <p:txBody>
          <a:bodyPr wrap="square" rtlCol="0">
            <a:spAutoFit/>
          </a:bodyPr>
          <a:lstStyle/>
          <a:p>
            <a:r>
              <a:rPr lang="en-US" sz="2800" dirty="0">
                <a:latin typeface="Arial" panose="020B0604020202020204" pitchFamily="34" charset="0"/>
                <a:cs typeface="Arial" panose="020B0604020202020204" pitchFamily="34" charset="0"/>
              </a:rPr>
              <a:t>P</a:t>
            </a:r>
            <a:r>
              <a:rPr lang="en-US" sz="2800" dirty="0" smtClean="0">
                <a:latin typeface="Arial" panose="020B0604020202020204" pitchFamily="34" charset="0"/>
                <a:cs typeface="Arial" panose="020B0604020202020204" pitchFamily="34" charset="0"/>
              </a:rPr>
              <a:t>rimary </a:t>
            </a:r>
            <a:r>
              <a:rPr lang="en-US" sz="2800" dirty="0">
                <a:latin typeface="Arial" panose="020B0604020202020204" pitchFamily="34" charset="0"/>
                <a:cs typeface="Arial" panose="020B0604020202020204" pitchFamily="34" charset="0"/>
              </a:rPr>
              <a:t>purpose </a:t>
            </a:r>
            <a:r>
              <a:rPr lang="en-US" sz="2800" dirty="0" smtClean="0">
                <a:latin typeface="Arial" panose="020B0604020202020204" pitchFamily="34" charset="0"/>
                <a:cs typeface="Arial" panose="020B0604020202020204" pitchFamily="34" charset="0"/>
              </a:rPr>
              <a:t>integration</a:t>
            </a:r>
            <a:endParaRPr lang="en-US" sz="2800" dirty="0">
              <a:latin typeface="Arial" panose="020B0604020202020204" pitchFamily="34" charset="0"/>
              <a:cs typeface="Arial" panose="020B0604020202020204" pitchFamily="34" charset="0"/>
            </a:endParaRPr>
          </a:p>
        </p:txBody>
      </p:sp>
      <p:grpSp>
        <p:nvGrpSpPr>
          <p:cNvPr id="4" name="Group 4"/>
          <p:cNvGrpSpPr>
            <a:grpSpLocks noChangeAspect="1"/>
          </p:cNvGrpSpPr>
          <p:nvPr/>
        </p:nvGrpSpPr>
        <p:grpSpPr bwMode="auto">
          <a:xfrm>
            <a:off x="4200525" y="1516063"/>
            <a:ext cx="6351588" cy="4114800"/>
            <a:chOff x="2646" y="955"/>
            <a:chExt cx="4001" cy="2592"/>
          </a:xfrm>
        </p:grpSpPr>
        <p:sp>
          <p:nvSpPr>
            <p:cNvPr id="6" name="AutoShape 3"/>
            <p:cNvSpPr>
              <a:spLocks noChangeAspect="1" noChangeArrowheads="1" noTextEdit="1"/>
            </p:cNvSpPr>
            <p:nvPr/>
          </p:nvSpPr>
          <p:spPr bwMode="auto">
            <a:xfrm>
              <a:off x="2646" y="955"/>
              <a:ext cx="4001" cy="2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717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6" y="955"/>
              <a:ext cx="4009" cy="2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2"/>
          <p:cNvSpPr>
            <a:spLocks noGrp="1"/>
          </p:cNvSpPr>
          <p:nvPr>
            <p:ph type="title"/>
          </p:nvPr>
        </p:nvSpPr>
        <p:spPr/>
        <p:txBody>
          <a:bodyPr/>
          <a:lstStyle/>
          <a:p>
            <a:pPr marL="855663" indent="-855663"/>
            <a:r>
              <a:rPr lang="en-US" dirty="0" smtClean="0">
                <a:latin typeface="Arial" charset="0"/>
                <a:cs typeface="Arial" charset="0"/>
              </a:rPr>
              <a:t>Purpose of ERP Systems</a:t>
            </a:r>
          </a:p>
        </p:txBody>
      </p:sp>
      <p:sp>
        <p:nvSpPr>
          <p:cNvPr id="68620" name="Footer Placeholder 4"/>
          <p:cNvSpPr>
            <a:spLocks noGrp="1"/>
          </p:cNvSpPr>
          <p:nvPr>
            <p:ph type="ftr" sz="quarter" idx="10"/>
          </p:nvPr>
        </p:nvSpPr>
        <p:spPr bwMode="auto">
          <a:ln>
            <a:miter lim="800000"/>
            <a:headEnd/>
            <a:tailEnd/>
          </a:ln>
        </p:spPr>
        <p:txBody>
          <a:bodyPr wrap="square" numCol="1" anchor="t" anchorCtr="0" compatLnSpc="1">
            <a:prstTxWarp prst="textNoShape">
              <a:avLst/>
            </a:prstTxWarp>
          </a:bodyPr>
          <a:lstStyle/>
          <a:p>
            <a:pPr>
              <a:defRPr/>
            </a:pPr>
            <a:r>
              <a:rPr lang="en-US" smtClean="0"/>
              <a:t>Copyright © 2017 Pearson Education, Inc.</a:t>
            </a:r>
            <a:endParaRPr lang="en-US" dirty="0"/>
          </a:p>
        </p:txBody>
      </p:sp>
      <p:sp>
        <p:nvSpPr>
          <p:cNvPr id="2" name="Content Placeholder 1"/>
          <p:cNvSpPr>
            <a:spLocks noGrp="1"/>
          </p:cNvSpPr>
          <p:nvPr>
            <p:ph idx="1"/>
          </p:nvPr>
        </p:nvSpPr>
        <p:spPr/>
        <p:txBody>
          <a:bodyPr/>
          <a:lstStyle/>
          <a:p>
            <a:r>
              <a:rPr lang="en-US" dirty="0"/>
              <a:t>S</a:t>
            </a:r>
            <a:r>
              <a:rPr lang="en-US" dirty="0" smtClean="0"/>
              <a:t>uite </a:t>
            </a:r>
            <a:r>
              <a:rPr lang="en-US" dirty="0"/>
              <a:t>of applications, </a:t>
            </a:r>
            <a:r>
              <a:rPr lang="en-US" dirty="0" smtClean="0"/>
              <a:t>database</a:t>
            </a:r>
            <a:r>
              <a:rPr lang="en-US" dirty="0"/>
              <a:t>, </a:t>
            </a:r>
            <a:r>
              <a:rPr lang="en-US" dirty="0" smtClean="0"/>
              <a:t>and inherent processes </a:t>
            </a:r>
          </a:p>
          <a:p>
            <a:r>
              <a:rPr lang="en-US" dirty="0" smtClean="0"/>
              <a:t>Consolidates </a:t>
            </a:r>
            <a:r>
              <a:rPr lang="en-US" dirty="0"/>
              <a:t>business operations into a single, consistent computing </a:t>
            </a:r>
            <a:r>
              <a:rPr lang="en-US" dirty="0" smtClean="0"/>
              <a:t>platform</a:t>
            </a:r>
          </a:p>
          <a:p>
            <a:r>
              <a:rPr lang="en-US" dirty="0" smtClean="0"/>
              <a:t>CRM plus accounting, manufacturing</a:t>
            </a:r>
            <a:r>
              <a:rPr lang="en-US" dirty="0"/>
              <a:t>, inventory, and human resources </a:t>
            </a:r>
            <a:r>
              <a:rPr lang="en-US" dirty="0" smtClean="0"/>
              <a:t>applications</a:t>
            </a:r>
          </a:p>
          <a:p>
            <a:r>
              <a:rPr lang="en-US" dirty="0"/>
              <a:t>SAP </a:t>
            </a:r>
            <a:r>
              <a:rPr lang="en-US" dirty="0" smtClean="0"/>
              <a:t>offers industry-specific customize packages</a:t>
            </a:r>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2"/>
          <p:cNvSpPr>
            <a:spLocks noGrp="1"/>
          </p:cNvSpPr>
          <p:nvPr>
            <p:ph type="title"/>
          </p:nvPr>
        </p:nvSpPr>
        <p:spPr/>
        <p:txBody>
          <a:bodyPr/>
          <a:lstStyle/>
          <a:p>
            <a:r>
              <a:rPr dirty="0" smtClean="0">
                <a:solidFill>
                  <a:srgbClr val="000A1E"/>
                </a:solidFill>
                <a:latin typeface="Arial" charset="0"/>
                <a:cs typeface="Arial" charset="0"/>
              </a:rPr>
              <a:t>Enterprise Application Integration (EAI)</a:t>
            </a:r>
          </a:p>
        </p:txBody>
      </p:sp>
      <p:sp>
        <p:nvSpPr>
          <p:cNvPr id="117764" name="Footer Placeholder 1"/>
          <p:cNvSpPr>
            <a:spLocks noGrp="1"/>
          </p:cNvSpPr>
          <p:nvPr>
            <p:ph type="ftr" sz="quarter" idx="10"/>
          </p:nvPr>
        </p:nvSpPr>
        <p:spPr bwMode="auto">
          <a:extLst/>
        </p:spPr>
        <p:txBody>
          <a:bodyPr wrap="square" numCol="1" anchorCtr="0" compatLnSpc="1">
            <a:prstTxWarp prst="textNoShape">
              <a:avLst/>
            </a:prstTxWarp>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defRPr/>
            </a:pPr>
            <a:r>
              <a:rPr lang="en-US" dirty="0" smtClean="0"/>
              <a:t>Copyright © 2017 Pearson Education, Inc.</a:t>
            </a:r>
          </a:p>
        </p:txBody>
      </p:sp>
      <p:sp>
        <p:nvSpPr>
          <p:cNvPr id="53250" name="Content Placeholder 1"/>
          <p:cNvSpPr>
            <a:spLocks noGrp="1"/>
          </p:cNvSpPr>
          <p:nvPr>
            <p:ph idx="1"/>
          </p:nvPr>
        </p:nvSpPr>
        <p:spPr/>
        <p:txBody>
          <a:bodyPr/>
          <a:lstStyle/>
          <a:p>
            <a:pPr marL="238125" indent="-238125">
              <a:buFont typeface="Arial" charset="0"/>
              <a:buChar char="•"/>
            </a:pPr>
            <a:r>
              <a:rPr lang="en-US" dirty="0" smtClean="0">
                <a:latin typeface="Arial" charset="0"/>
                <a:cs typeface="Arial" charset="0"/>
              </a:rPr>
              <a:t>Connects system “islands”</a:t>
            </a:r>
          </a:p>
          <a:p>
            <a:pPr marL="238125" indent="-238125">
              <a:buFont typeface="Arial" charset="0"/>
              <a:buChar char="•"/>
            </a:pPr>
            <a:r>
              <a:rPr lang="en-US" dirty="0" smtClean="0">
                <a:latin typeface="Arial" charset="0"/>
                <a:cs typeface="Arial" charset="0"/>
              </a:rPr>
              <a:t>Enables communicating and sharing data</a:t>
            </a:r>
          </a:p>
          <a:p>
            <a:pPr marL="238125" indent="-238125">
              <a:buFont typeface="Arial" charset="0"/>
              <a:buChar char="•"/>
            </a:pPr>
            <a:r>
              <a:rPr lang="en-US" dirty="0" smtClean="0">
                <a:latin typeface="Arial" charset="0"/>
                <a:cs typeface="Arial" charset="0"/>
              </a:rPr>
              <a:t>Provides integrated information</a:t>
            </a:r>
          </a:p>
          <a:p>
            <a:pPr marL="238125" indent="-238125">
              <a:buFont typeface="Arial" charset="0"/>
              <a:buChar char="•"/>
            </a:pPr>
            <a:r>
              <a:rPr lang="en-US" dirty="0" smtClean="0">
                <a:latin typeface="Arial" charset="0"/>
                <a:cs typeface="Arial" charset="0"/>
              </a:rPr>
              <a:t>Provides integrated layer on top of existing systems while leaving functional applications “as is”</a:t>
            </a:r>
          </a:p>
          <a:p>
            <a:pPr marL="238125" indent="-238125">
              <a:buFont typeface="Arial" charset="0"/>
              <a:buChar char="•"/>
            </a:pPr>
            <a:r>
              <a:rPr lang="en-US" dirty="0" smtClean="0">
                <a:latin typeface="Arial" charset="0"/>
                <a:cs typeface="Arial" charset="0"/>
              </a:rPr>
              <a:t>Enables less expensive, gradual move to ERP</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1"/>
          <p:cNvSpPr>
            <a:spLocks noGrp="1"/>
          </p:cNvSpPr>
          <p:nvPr>
            <p:ph type="title"/>
          </p:nvPr>
        </p:nvSpPr>
        <p:spPr/>
        <p:txBody>
          <a:bodyPr/>
          <a:lstStyle/>
          <a:p>
            <a:r>
              <a:rPr dirty="0" smtClean="0">
                <a:latin typeface="Arial" charset="0"/>
                <a:cs typeface="Arial" charset="0"/>
              </a:rPr>
              <a:t>Design and Implementation for the Five EAI Components</a:t>
            </a: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5" name="TextBox 6"/>
          <p:cNvSpPr txBox="1">
            <a:spLocks noChangeArrowheads="1"/>
          </p:cNvSpPr>
          <p:nvPr/>
        </p:nvSpPr>
        <p:spPr bwMode="auto">
          <a:xfrm>
            <a:off x="9746384" y="1675363"/>
            <a:ext cx="1528445" cy="1015663"/>
          </a:xfrm>
          <a:prstGeom prst="rect">
            <a:avLst/>
          </a:prstGeom>
          <a:solidFill>
            <a:schemeClr val="accent2">
              <a:lumMod val="60000"/>
              <a:lumOff val="40000"/>
            </a:schemeClr>
          </a:solidFill>
          <a:ln w="9525">
            <a:solidFill>
              <a:schemeClr val="accent1"/>
            </a:solidFill>
            <a:miter lim="800000"/>
            <a:headEnd/>
            <a:tailEnd/>
          </a:ln>
        </p:spPr>
        <p:txBody>
          <a:bodyPr wrap="square">
            <a:spAutoFit/>
          </a:bodyPr>
          <a:lstStyle/>
          <a:p>
            <a:pPr>
              <a:defRPr/>
            </a:pPr>
            <a:r>
              <a:rPr lang="en-US" sz="2000" b="1" dirty="0" smtClean="0">
                <a:latin typeface="Arial" panose="020B0604020202020204" pitchFamily="34" charset="0"/>
              </a:rPr>
              <a:t>Virtual </a:t>
            </a:r>
            <a:r>
              <a:rPr lang="en-US" sz="2000" b="1" dirty="0">
                <a:latin typeface="Arial" panose="020B0604020202020204" pitchFamily="34" charset="0"/>
              </a:rPr>
              <a:t>Integrated </a:t>
            </a:r>
            <a:r>
              <a:rPr lang="en-US" sz="2000" b="1" dirty="0" smtClean="0">
                <a:latin typeface="Arial" panose="020B0604020202020204" pitchFamily="34" charset="0"/>
              </a:rPr>
              <a:t>Database</a:t>
            </a:r>
            <a:endParaRPr lang="en-US" sz="2000" b="1" dirty="0">
              <a:latin typeface="Arial" panose="020B0604020202020204" pitchFamily="34" charset="0"/>
            </a:endParaRPr>
          </a:p>
        </p:txBody>
      </p:sp>
      <p:sp>
        <p:nvSpPr>
          <p:cNvPr id="6" name="AutoShape 3"/>
          <p:cNvSpPr>
            <a:spLocks noChangeAspect="1" noChangeArrowheads="1" noTextEdit="1"/>
          </p:cNvSpPr>
          <p:nvPr/>
        </p:nvSpPr>
        <p:spPr bwMode="auto">
          <a:xfrm>
            <a:off x="844550" y="1674813"/>
            <a:ext cx="8769350" cy="384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895045" y="1657461"/>
            <a:ext cx="8785097" cy="3859102"/>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What Are the Challenges of Implementing and Upgrading Enterprise Information Systems?</a:t>
            </a:r>
            <a:endParaRPr lang="en-US" sz="3200"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7" name="Content Placeholder 6"/>
          <p:cNvSpPr>
            <a:spLocks noGrp="1"/>
          </p:cNvSpPr>
          <p:nvPr>
            <p:ph idx="1"/>
          </p:nvPr>
        </p:nvSpPr>
        <p:spPr>
          <a:xfrm>
            <a:off x="772583" y="1559616"/>
            <a:ext cx="10515600" cy="4043162"/>
          </a:xfrm>
        </p:spPr>
        <p:txBody>
          <a:bodyPr/>
          <a:lstStyle/>
          <a:p>
            <a:pPr marL="0" indent="0">
              <a:buNone/>
            </a:pPr>
            <a:r>
              <a:rPr lang="en-US" sz="2400" dirty="0"/>
              <a:t>• Collaborative </a:t>
            </a:r>
            <a:r>
              <a:rPr lang="en-US" sz="2400" dirty="0" smtClean="0"/>
              <a:t>management</a:t>
            </a:r>
          </a:p>
          <a:p>
            <a:pPr lvl="2"/>
            <a:r>
              <a:rPr lang="en-US" sz="2400" dirty="0"/>
              <a:t>N</a:t>
            </a:r>
            <a:r>
              <a:rPr lang="en-US" sz="2400" dirty="0" smtClean="0"/>
              <a:t>o </a:t>
            </a:r>
            <a:r>
              <a:rPr lang="en-US" sz="2400" dirty="0"/>
              <a:t>clear </a:t>
            </a:r>
            <a:r>
              <a:rPr lang="en-US" sz="2400" dirty="0" smtClean="0"/>
              <a:t>boss</a:t>
            </a:r>
            <a:endParaRPr lang="en-US" sz="2400" dirty="0"/>
          </a:p>
          <a:p>
            <a:pPr marL="0" indent="0">
              <a:buNone/>
            </a:pPr>
            <a:r>
              <a:rPr lang="en-US" sz="2400" dirty="0"/>
              <a:t>• Requirements </a:t>
            </a:r>
            <a:r>
              <a:rPr lang="en-US" sz="2400" dirty="0" smtClean="0"/>
              <a:t>gaps</a:t>
            </a:r>
          </a:p>
          <a:p>
            <a:pPr lvl="2"/>
            <a:r>
              <a:rPr lang="en-US" sz="2400" dirty="0" smtClean="0"/>
              <a:t>Features </a:t>
            </a:r>
            <a:r>
              <a:rPr lang="en-US" sz="2400" dirty="0"/>
              <a:t>and functions of </a:t>
            </a:r>
            <a:r>
              <a:rPr lang="en-US" sz="2400" dirty="0" smtClean="0"/>
              <a:t>complex, not easy </a:t>
            </a:r>
            <a:r>
              <a:rPr lang="en-US" sz="2400" dirty="0"/>
              <a:t>to </a:t>
            </a:r>
            <a:r>
              <a:rPr lang="en-US" sz="2400" dirty="0" smtClean="0"/>
              <a:t>identify</a:t>
            </a:r>
          </a:p>
          <a:p>
            <a:pPr lvl="2"/>
            <a:r>
              <a:rPr lang="en-US" sz="2400" dirty="0" smtClean="0"/>
              <a:t>What to do? Adapt or alter?</a:t>
            </a:r>
            <a:endParaRPr lang="en-US" sz="2400" dirty="0"/>
          </a:p>
          <a:p>
            <a:pPr marL="0" indent="0">
              <a:buNone/>
            </a:pPr>
            <a:r>
              <a:rPr lang="en-US" sz="2400" dirty="0"/>
              <a:t>• Transition </a:t>
            </a:r>
            <a:r>
              <a:rPr lang="en-US" sz="2400" dirty="0" smtClean="0"/>
              <a:t>problems</a:t>
            </a:r>
          </a:p>
          <a:p>
            <a:pPr lvl="2"/>
            <a:r>
              <a:rPr lang="en-US" sz="2400" dirty="0"/>
              <a:t>C</a:t>
            </a:r>
            <a:r>
              <a:rPr lang="en-US" sz="2400" dirty="0" smtClean="0"/>
              <a:t>areful planning, substantial training, senior management involvement</a:t>
            </a:r>
            <a:endParaRPr lang="en-US" sz="2400" dirty="0"/>
          </a:p>
          <a:p>
            <a:pPr marL="0" indent="0">
              <a:buNone/>
            </a:pPr>
            <a:r>
              <a:rPr lang="en-US" sz="2400" dirty="0"/>
              <a:t>• Employee </a:t>
            </a:r>
            <a:r>
              <a:rPr lang="en-US" sz="2400" dirty="0" smtClean="0"/>
              <a:t>resistance (Expect it)</a:t>
            </a:r>
            <a:endParaRPr lang="en-US" sz="2400" dirty="0"/>
          </a:p>
          <a:p>
            <a:pPr marL="0" indent="0">
              <a:buNone/>
            </a:pPr>
            <a:r>
              <a:rPr lang="en-US" sz="2400" dirty="0"/>
              <a:t>• New </a:t>
            </a:r>
            <a:r>
              <a:rPr lang="en-US" sz="2400" dirty="0" smtClean="0"/>
              <a:t>technology</a:t>
            </a:r>
            <a:endParaRPr lang="en-US" sz="2400" dirty="0"/>
          </a:p>
        </p:txBody>
      </p:sp>
    </p:spTree>
    <p:extLst>
      <p:ext uri="{BB962C8B-B14F-4D97-AF65-F5344CB8AC3E}">
        <p14:creationId xmlns:p14="http://schemas.microsoft.com/office/powerpoint/2010/main" val="33861418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AutoShape 2"/>
          <p:cNvSpPr>
            <a:spLocks noGrp="1" noChangeArrowheads="1"/>
          </p:cNvSpPr>
          <p:nvPr>
            <p:ph type="title"/>
          </p:nvPr>
        </p:nvSpPr>
        <p:spPr/>
        <p:txBody>
          <a:bodyPr/>
          <a:lstStyle/>
          <a:p>
            <a:r>
              <a:rPr lang="en-US" dirty="0" smtClean="0"/>
              <a:t>“How Much Money Does a System Own?</a:t>
            </a:r>
            <a:endParaRPr lang="en-US" dirty="0">
              <a:solidFill>
                <a:srgbClr val="000A1E"/>
              </a:solidFill>
              <a:latin typeface="Arial" charset="0"/>
              <a:cs typeface="Arial" charset="0"/>
            </a:endParaRPr>
          </a:p>
        </p:txBody>
      </p:sp>
      <p:sp>
        <p:nvSpPr>
          <p:cNvPr id="86021" name="Footer Placeholder 1"/>
          <p:cNvSpPr>
            <a:spLocks noGrp="1"/>
          </p:cNvSpPr>
          <p:nvPr>
            <p:ph type="ftr" sz="quarter" idx="10"/>
          </p:nvPr>
        </p:nvSpPr>
        <p:spPr bwMode="auto">
          <a:extLst/>
        </p:spPr>
        <p:txBody>
          <a:bodyPr wrap="square" numCol="1" anchorCtr="0" compatLnSpc="1">
            <a:prstTxWarp prst="textNoShape">
              <a:avLst/>
            </a:prstTxWarp>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defRPr/>
            </a:pPr>
            <a:r>
              <a:rPr lang="en-US" dirty="0" smtClean="0"/>
              <a:t>Copyright © 2017 Pearson Education, Inc.</a:t>
            </a:r>
          </a:p>
        </p:txBody>
      </p:sp>
      <p:sp>
        <p:nvSpPr>
          <p:cNvPr id="2" name="Content Placeholder 1"/>
          <p:cNvSpPr>
            <a:spLocks noGrp="1"/>
          </p:cNvSpPr>
          <p:nvPr>
            <p:ph idx="1"/>
          </p:nvPr>
        </p:nvSpPr>
        <p:spPr/>
        <p:txBody>
          <a:bodyPr/>
          <a:lstStyle/>
          <a:p>
            <a:pPr>
              <a:spcBef>
                <a:spcPts val="400"/>
              </a:spcBef>
            </a:pPr>
            <a:r>
              <a:rPr lang="en-US" dirty="0"/>
              <a:t>W</a:t>
            </a:r>
            <a:r>
              <a:rPr lang="en-US" dirty="0" smtClean="0"/>
              <a:t>ho </a:t>
            </a:r>
            <a:r>
              <a:rPr lang="en-US" dirty="0"/>
              <a:t>do we sell </a:t>
            </a:r>
            <a:r>
              <a:rPr lang="en-US" dirty="0" smtClean="0"/>
              <a:t>PRIDE to</a:t>
            </a:r>
            <a:r>
              <a:rPr lang="en-US" dirty="0"/>
              <a:t>, and </a:t>
            </a:r>
            <a:r>
              <a:rPr lang="en-US" dirty="0" smtClean="0"/>
              <a:t>how do </a:t>
            </a:r>
            <a:r>
              <a:rPr lang="en-US" dirty="0"/>
              <a:t>we </a:t>
            </a:r>
            <a:r>
              <a:rPr lang="en-US" dirty="0" smtClean="0"/>
              <a:t>induce </a:t>
            </a:r>
            <a:r>
              <a:rPr lang="en-US" dirty="0"/>
              <a:t>them to buy</a:t>
            </a:r>
            <a:r>
              <a:rPr lang="en-US" dirty="0" smtClean="0"/>
              <a:t>?</a:t>
            </a:r>
            <a:endParaRPr lang="en-US" dirty="0"/>
          </a:p>
          <a:p>
            <a:pPr marL="225425" lvl="2" indent="-225425">
              <a:spcBef>
                <a:spcPts val="400"/>
              </a:spcBef>
              <a:buClrTx/>
              <a:buFont typeface="Arial" pitchFamily="34" charset="0"/>
              <a:buChar char="•"/>
            </a:pPr>
            <a:r>
              <a:rPr lang="en-US" dirty="0" smtClean="0"/>
              <a:t>Doctors?</a:t>
            </a:r>
          </a:p>
          <a:p>
            <a:pPr lvl="2">
              <a:spcBef>
                <a:spcPts val="400"/>
              </a:spcBef>
            </a:pPr>
            <a:r>
              <a:rPr lang="en-US" dirty="0" smtClean="0"/>
              <a:t>Care </a:t>
            </a:r>
            <a:r>
              <a:rPr lang="en-US" dirty="0"/>
              <a:t>about medicine and operations, </a:t>
            </a:r>
            <a:r>
              <a:rPr lang="en-US" dirty="0" smtClean="0"/>
              <a:t>some care about costs</a:t>
            </a:r>
          </a:p>
          <a:p>
            <a:pPr lvl="2">
              <a:spcBef>
                <a:spcPts val="400"/>
              </a:spcBef>
            </a:pPr>
            <a:r>
              <a:rPr lang="en-US" dirty="0" smtClean="0"/>
              <a:t>Not focused on exercise</a:t>
            </a:r>
          </a:p>
          <a:p>
            <a:pPr>
              <a:spcBef>
                <a:spcPts val="400"/>
              </a:spcBef>
            </a:pPr>
            <a:r>
              <a:rPr lang="en-US" dirty="0" smtClean="0"/>
              <a:t>Insurance companies? </a:t>
            </a:r>
          </a:p>
          <a:p>
            <a:pPr lvl="2">
              <a:spcBef>
                <a:spcPts val="400"/>
              </a:spcBef>
            </a:pPr>
            <a:r>
              <a:rPr lang="en-US" dirty="0" smtClean="0"/>
              <a:t>Exercise </a:t>
            </a:r>
            <a:r>
              <a:rPr lang="en-US" dirty="0"/>
              <a:t>doesn’t prevent </a:t>
            </a:r>
            <a:r>
              <a:rPr lang="en-US" dirty="0" smtClean="0"/>
              <a:t>disease</a:t>
            </a:r>
          </a:p>
          <a:p>
            <a:pPr lvl="2">
              <a:spcBef>
                <a:spcPts val="400"/>
              </a:spcBef>
            </a:pPr>
            <a:r>
              <a:rPr lang="en-US" dirty="0" smtClean="0"/>
              <a:t>When </a:t>
            </a:r>
            <a:r>
              <a:rPr lang="en-US" dirty="0"/>
              <a:t>you get in </a:t>
            </a:r>
            <a:r>
              <a:rPr lang="en-US" dirty="0" smtClean="0"/>
              <a:t>good shape</a:t>
            </a:r>
            <a:r>
              <a:rPr lang="en-US" dirty="0"/>
              <a:t>, you last </a:t>
            </a:r>
            <a:r>
              <a:rPr lang="en-US" dirty="0" smtClean="0"/>
              <a:t>longer, and </a:t>
            </a:r>
            <a:r>
              <a:rPr lang="en-US" dirty="0"/>
              <a:t>their </a:t>
            </a:r>
            <a:r>
              <a:rPr lang="en-US" dirty="0" smtClean="0"/>
              <a:t>care expenses increase</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What Are the Challenges of Implementing and Upgrading Enterprise Information Systems?</a:t>
            </a:r>
            <a:endParaRPr lang="en-US" sz="3200"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7" name="Content Placeholder 6"/>
          <p:cNvSpPr>
            <a:spLocks noGrp="1"/>
          </p:cNvSpPr>
          <p:nvPr>
            <p:ph idx="1"/>
          </p:nvPr>
        </p:nvSpPr>
        <p:spPr/>
        <p:txBody>
          <a:bodyPr/>
          <a:lstStyle/>
          <a:p>
            <a:pPr marL="0" indent="0">
              <a:buNone/>
            </a:pPr>
            <a:r>
              <a:rPr lang="en-US" dirty="0" smtClean="0"/>
              <a:t>• </a:t>
            </a:r>
            <a:r>
              <a:rPr lang="en-US" dirty="0"/>
              <a:t>Employee </a:t>
            </a:r>
            <a:r>
              <a:rPr lang="en-US" dirty="0" smtClean="0"/>
              <a:t>resistance</a:t>
            </a:r>
          </a:p>
          <a:p>
            <a:pPr marL="850900" lvl="2" indent="-457200"/>
            <a:r>
              <a:rPr lang="en-US" dirty="0"/>
              <a:t>Change requires effort and engenders </a:t>
            </a:r>
            <a:r>
              <a:rPr lang="en-US" dirty="0" smtClean="0"/>
              <a:t>fear</a:t>
            </a:r>
          </a:p>
          <a:p>
            <a:pPr marL="850900" lvl="2" indent="-457200"/>
            <a:r>
              <a:rPr lang="en-US" b="1" dirty="0" smtClean="0"/>
              <a:t>Threat to self-efficacies</a:t>
            </a:r>
          </a:p>
          <a:p>
            <a:pPr marL="850900" lvl="2" indent="-457200"/>
            <a:r>
              <a:rPr lang="en-US" dirty="0" smtClean="0"/>
              <a:t>Extra inducements needed</a:t>
            </a:r>
            <a:endParaRPr lang="en-US" dirty="0"/>
          </a:p>
          <a:p>
            <a:pPr marL="0" indent="0">
              <a:buNone/>
            </a:pPr>
            <a:r>
              <a:rPr lang="en-US" dirty="0"/>
              <a:t>• New </a:t>
            </a:r>
            <a:r>
              <a:rPr lang="en-US" dirty="0" smtClean="0"/>
              <a:t>technology</a:t>
            </a:r>
          </a:p>
          <a:p>
            <a:pPr lvl="2"/>
            <a:r>
              <a:rPr lang="en-US" dirty="0" smtClean="0"/>
              <a:t>The Cloud, mobile technology</a:t>
            </a:r>
          </a:p>
          <a:p>
            <a:pPr lvl="2"/>
            <a:r>
              <a:rPr lang="en-US" dirty="0" smtClean="0"/>
              <a:t>Pose risks and potential outside </a:t>
            </a:r>
            <a:r>
              <a:rPr lang="en-US" dirty="0"/>
              <a:t>control </a:t>
            </a:r>
            <a:r>
              <a:rPr lang="en-US" dirty="0" smtClean="0"/>
              <a:t>of organization resources</a:t>
            </a:r>
            <a:endParaRPr lang="en-US" dirty="0"/>
          </a:p>
        </p:txBody>
      </p:sp>
    </p:spTree>
    <p:extLst>
      <p:ext uri="{BB962C8B-B14F-4D97-AF65-F5344CB8AC3E}">
        <p14:creationId xmlns:p14="http://schemas.microsoft.com/office/powerpoint/2010/main" val="222941575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So What? Workflow Problems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r>
              <a:rPr lang="en-US" dirty="0"/>
              <a:t>“Most IT problems </a:t>
            </a:r>
            <a:r>
              <a:rPr lang="en-US" dirty="0" smtClean="0"/>
              <a:t>are workflow </a:t>
            </a:r>
            <a:r>
              <a:rPr lang="en-US" dirty="0"/>
              <a:t>problems, not software </a:t>
            </a:r>
            <a:r>
              <a:rPr lang="en-US" dirty="0" smtClean="0"/>
              <a:t>problems” </a:t>
            </a:r>
          </a:p>
          <a:p>
            <a:r>
              <a:rPr lang="en-US" dirty="0"/>
              <a:t>Who fixes a workflow problem</a:t>
            </a:r>
            <a:r>
              <a:rPr lang="en-US" dirty="0" smtClean="0"/>
              <a:t>?</a:t>
            </a:r>
          </a:p>
          <a:p>
            <a:pPr lvl="2"/>
            <a:r>
              <a:rPr lang="en-US" dirty="0" smtClean="0"/>
              <a:t>Someone </a:t>
            </a:r>
            <a:r>
              <a:rPr lang="en-US" dirty="0"/>
              <a:t>with knowledge of </a:t>
            </a:r>
            <a:r>
              <a:rPr lang="en-US" dirty="0" smtClean="0"/>
              <a:t>business processes</a:t>
            </a:r>
          </a:p>
          <a:p>
            <a:r>
              <a:rPr lang="en-US" dirty="0" smtClean="0"/>
              <a:t>Need knowledgeable business people </a:t>
            </a:r>
            <a:r>
              <a:rPr lang="en-US" dirty="0"/>
              <a:t>comfortable working with technical </a:t>
            </a:r>
            <a:r>
              <a:rPr lang="en-US" dirty="0" smtClean="0"/>
              <a:t>people</a:t>
            </a:r>
            <a:endParaRPr lang="en-US" dirty="0"/>
          </a:p>
          <a:p>
            <a:pPr lvl="2"/>
            <a:r>
              <a:rPr lang="en-US" dirty="0" smtClean="0"/>
              <a:t>You and a </a:t>
            </a:r>
            <a:r>
              <a:rPr lang="en-US" b="1" dirty="0" smtClean="0"/>
              <a:t>business analyst</a:t>
            </a:r>
            <a:endParaRPr lang="en-US" dirty="0"/>
          </a:p>
        </p:txBody>
      </p:sp>
    </p:spTree>
    <p:extLst>
      <p:ext uri="{BB962C8B-B14F-4D97-AF65-F5344CB8AC3E}">
        <p14:creationId xmlns:p14="http://schemas.microsoft.com/office/powerpoint/2010/main" val="27769322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857250" indent="-857250"/>
            <a:r>
              <a:rPr lang="en-US" dirty="0" smtClean="0"/>
              <a:t>Q4: How Do Inter-enterprise IS Solve the Problems of Enterprise Silos?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6" name="TextBox 5"/>
          <p:cNvSpPr txBox="1"/>
          <p:nvPr/>
        </p:nvSpPr>
        <p:spPr>
          <a:xfrm>
            <a:off x="1005839" y="2066544"/>
            <a:ext cx="2111805" cy="1384995"/>
          </a:xfrm>
          <a:prstGeom prst="rect">
            <a:avLst/>
          </a:prstGeom>
          <a:solidFill>
            <a:schemeClr val="accent2"/>
          </a:solidFill>
          <a:ln>
            <a:solidFill>
              <a:schemeClr val="accent1"/>
            </a:solidFill>
          </a:ln>
        </p:spPr>
        <p:txBody>
          <a:bodyPr wrap="square" rtlCol="0">
            <a:spAutoFit/>
          </a:bodyPr>
          <a:lstStyle/>
          <a:p>
            <a:r>
              <a:rPr lang="en-US" sz="2800" dirty="0">
                <a:latin typeface="Arial" panose="020B0604020202020204" pitchFamily="34" charset="0"/>
                <a:cs typeface="Arial" panose="020B0604020202020204" pitchFamily="34" charset="0"/>
              </a:rPr>
              <a:t>Information </a:t>
            </a:r>
            <a:r>
              <a:rPr lang="en-US" sz="2800" dirty="0" smtClean="0">
                <a:latin typeface="Arial" panose="020B0604020202020204" pitchFamily="34" charset="0"/>
                <a:cs typeface="Arial" panose="020B0604020202020204" pitchFamily="34" charset="0"/>
              </a:rPr>
              <a:t>Silos of</a:t>
            </a:r>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PRIDE</a:t>
            </a:r>
          </a:p>
        </p:txBody>
      </p:sp>
      <p:sp>
        <p:nvSpPr>
          <p:cNvPr id="7" name="AutoShape 3"/>
          <p:cNvSpPr>
            <a:spLocks noChangeAspect="1" noChangeArrowheads="1" noTextEdit="1"/>
          </p:cNvSpPr>
          <p:nvPr/>
        </p:nvSpPr>
        <p:spPr bwMode="auto">
          <a:xfrm>
            <a:off x="3130550" y="1644650"/>
            <a:ext cx="8229600" cy="402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4" name="Picture 3"/>
          <p:cNvPicPr>
            <a:picLocks noChangeAspect="1"/>
          </p:cNvPicPr>
          <p:nvPr/>
        </p:nvPicPr>
        <p:blipFill>
          <a:blip r:embed="rId3"/>
          <a:stretch>
            <a:fillRect/>
          </a:stretch>
        </p:blipFill>
        <p:spPr>
          <a:xfrm>
            <a:off x="3117644" y="1633061"/>
            <a:ext cx="8030144" cy="3931920"/>
          </a:xfrm>
          <a:prstGeom prst="rect">
            <a:avLst/>
          </a:prstGeom>
        </p:spPr>
      </p:pic>
    </p:spTree>
    <p:extLst>
      <p:ext uri="{BB962C8B-B14F-4D97-AF65-F5344CB8AC3E}">
        <p14:creationId xmlns:p14="http://schemas.microsoft.com/office/powerpoint/2010/main" val="359334156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cs typeface="Arial" charset="0"/>
              </a:rPr>
              <a:t>Inter-enterprise PRIDE System</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6" name="TextBox 5"/>
          <p:cNvSpPr txBox="1"/>
          <p:nvPr/>
        </p:nvSpPr>
        <p:spPr>
          <a:xfrm>
            <a:off x="1288869" y="2295331"/>
            <a:ext cx="1987731" cy="954107"/>
          </a:xfrm>
          <a:prstGeom prst="rect">
            <a:avLst/>
          </a:prstGeom>
          <a:solidFill>
            <a:schemeClr val="accent2"/>
          </a:solidFill>
          <a:ln>
            <a:solidFill>
              <a:schemeClr val="accent1"/>
            </a:solidFill>
          </a:ln>
        </p:spPr>
        <p:txBody>
          <a:bodyPr wrap="square" rtlCol="0">
            <a:spAutoFit/>
          </a:bodyPr>
          <a:lstStyle/>
          <a:p>
            <a:r>
              <a:rPr lang="en-US" sz="2800" dirty="0" smtClean="0">
                <a:latin typeface="Arial" panose="020B0604020202020204" pitchFamily="34" charset="0"/>
                <a:cs typeface="Arial" panose="020B0604020202020204" pitchFamily="34" charset="0"/>
              </a:rPr>
              <a:t>Distributed Systems</a:t>
            </a:r>
            <a:endParaRPr lang="en-US" sz="2800" dirty="0">
              <a:latin typeface="Arial" panose="020B0604020202020204" pitchFamily="34" charset="0"/>
              <a:cs typeface="Arial" panose="020B0604020202020204" pitchFamily="34" charset="0"/>
            </a:endParaRPr>
          </a:p>
        </p:txBody>
      </p:sp>
      <p:sp>
        <p:nvSpPr>
          <p:cNvPr id="7" name="AutoShape 3"/>
          <p:cNvSpPr>
            <a:spLocks noChangeAspect="1" noChangeArrowheads="1" noTextEdit="1"/>
          </p:cNvSpPr>
          <p:nvPr/>
        </p:nvSpPr>
        <p:spPr bwMode="auto">
          <a:xfrm>
            <a:off x="3452813" y="1001713"/>
            <a:ext cx="7265987" cy="5399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10" name="Picture 9"/>
          <p:cNvPicPr preferRelativeResize="0">
            <a:picLocks/>
          </p:cNvPicPr>
          <p:nvPr/>
        </p:nvPicPr>
        <p:blipFill>
          <a:blip r:embed="rId3"/>
          <a:stretch>
            <a:fillRect/>
          </a:stretch>
        </p:blipFill>
        <p:spPr>
          <a:xfrm>
            <a:off x="3452327" y="1508126"/>
            <a:ext cx="7772400" cy="4023360"/>
          </a:xfrm>
          <a:prstGeom prst="rect">
            <a:avLst/>
          </a:prstGeom>
        </p:spPr>
      </p:pic>
    </p:spTree>
    <p:extLst>
      <p:ext uri="{BB962C8B-B14F-4D97-AF65-F5344CB8AC3E}">
        <p14:creationId xmlns:p14="http://schemas.microsoft.com/office/powerpoint/2010/main" val="6836822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the Knowledge in This Chapter Help You?</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r>
              <a:rPr lang="en-US" dirty="0" smtClean="0"/>
              <a:t>Understand </a:t>
            </a:r>
            <a:r>
              <a:rPr lang="en-US" dirty="0"/>
              <a:t>levels of information systems and </a:t>
            </a:r>
            <a:r>
              <a:rPr lang="en-US" dirty="0" smtClean="0"/>
              <a:t>problems</a:t>
            </a:r>
          </a:p>
          <a:p>
            <a:r>
              <a:rPr lang="en-US" dirty="0" smtClean="0"/>
              <a:t>Gain perspective </a:t>
            </a:r>
            <a:r>
              <a:rPr lang="en-US" dirty="0"/>
              <a:t>information </a:t>
            </a:r>
            <a:r>
              <a:rPr lang="en-US" dirty="0" smtClean="0"/>
              <a:t>systems and </a:t>
            </a:r>
            <a:r>
              <a:rPr lang="en-US" dirty="0"/>
              <a:t>understand </a:t>
            </a:r>
            <a:r>
              <a:rPr lang="en-US" dirty="0" smtClean="0"/>
              <a:t>issues of </a:t>
            </a:r>
            <a:r>
              <a:rPr lang="en-US" dirty="0"/>
              <a:t>information </a:t>
            </a:r>
            <a:r>
              <a:rPr lang="en-US" dirty="0" smtClean="0"/>
              <a:t>silos</a:t>
            </a:r>
          </a:p>
          <a:p>
            <a:r>
              <a:rPr lang="en-US" dirty="0" smtClean="0"/>
              <a:t>Know what </a:t>
            </a:r>
            <a:r>
              <a:rPr lang="en-US" dirty="0"/>
              <a:t>CRM, ERP, and EAI </a:t>
            </a:r>
            <a:r>
              <a:rPr lang="en-US" dirty="0" smtClean="0"/>
              <a:t>applications are</a:t>
            </a:r>
            <a:r>
              <a:rPr lang="en-US" dirty="0"/>
              <a:t>, what they do, and </a:t>
            </a:r>
            <a:r>
              <a:rPr lang="en-US" dirty="0" smtClean="0"/>
              <a:t>some </a:t>
            </a:r>
            <a:r>
              <a:rPr lang="en-US" dirty="0"/>
              <a:t>issues </a:t>
            </a:r>
            <a:r>
              <a:rPr lang="en-US" dirty="0" smtClean="0"/>
              <a:t>involving use </a:t>
            </a:r>
            <a:r>
              <a:rPr lang="en-US" dirty="0"/>
              <a:t>and </a:t>
            </a:r>
            <a:r>
              <a:rPr lang="en-US" dirty="0" smtClean="0"/>
              <a:t>implementation</a:t>
            </a:r>
          </a:p>
          <a:p>
            <a:r>
              <a:rPr lang="en-US" dirty="0"/>
              <a:t>B</a:t>
            </a:r>
            <a:r>
              <a:rPr lang="en-US" dirty="0" smtClean="0"/>
              <a:t>ackground </a:t>
            </a:r>
            <a:r>
              <a:rPr lang="en-US" dirty="0"/>
              <a:t>for investigating </a:t>
            </a:r>
            <a:r>
              <a:rPr lang="en-US" dirty="0" smtClean="0"/>
              <a:t>use </a:t>
            </a:r>
            <a:r>
              <a:rPr lang="en-US" dirty="0"/>
              <a:t>of the cloud </a:t>
            </a:r>
            <a:r>
              <a:rPr lang="en-US" dirty="0" smtClean="0"/>
              <a:t>for applications</a:t>
            </a:r>
            <a:endParaRPr lang="en-US" dirty="0"/>
          </a:p>
        </p:txBody>
      </p:sp>
    </p:spTree>
    <p:extLst>
      <p:ext uri="{BB962C8B-B14F-4D97-AF65-F5344CB8AC3E}">
        <p14:creationId xmlns:p14="http://schemas.microsoft.com/office/powerpoint/2010/main" val="17404516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p:txBody>
          <a:bodyPr/>
          <a:lstStyle/>
          <a:p>
            <a:r>
              <a:rPr dirty="0" smtClean="0">
                <a:solidFill>
                  <a:srgbClr val="000A1E"/>
                </a:solidFill>
                <a:latin typeface="Arial" charset="0"/>
                <a:cs typeface="Arial" charset="0"/>
              </a:rPr>
              <a:t>Ethics Guide: Dialing for Dollars</a:t>
            </a:r>
            <a:endParaRPr dirty="0" smtClean="0">
              <a:latin typeface="Arial" charset="0"/>
              <a:cs typeface="Arial" charset="0"/>
            </a:endParaRPr>
          </a:p>
        </p:txBody>
      </p:sp>
      <p:sp>
        <p:nvSpPr>
          <p:cNvPr id="3" name="Footer Placeholder 2"/>
          <p:cNvSpPr>
            <a:spLocks noGrp="1"/>
          </p:cNvSpPr>
          <p:nvPr>
            <p:ph type="ftr" sz="quarter" idx="10"/>
          </p:nvPr>
        </p:nvSpPr>
        <p:spPr/>
        <p:txBody>
          <a:bodyPr/>
          <a:lstStyle/>
          <a:p>
            <a:pPr>
              <a:defRPr/>
            </a:pPr>
            <a:r>
              <a:rPr lang="en-US" dirty="0" smtClean="0"/>
              <a:t>Copyright © 2017 Pearson Education, Inc.</a:t>
            </a:r>
            <a:endParaRPr lang="en-US" dirty="0"/>
          </a:p>
        </p:txBody>
      </p:sp>
      <p:sp>
        <p:nvSpPr>
          <p:cNvPr id="4" name="Content Placeholder 3"/>
          <p:cNvSpPr>
            <a:spLocks noGrp="1"/>
          </p:cNvSpPr>
          <p:nvPr>
            <p:ph idx="1"/>
          </p:nvPr>
        </p:nvSpPr>
        <p:spPr/>
        <p:txBody>
          <a:bodyPr>
            <a:normAutofit/>
          </a:bodyPr>
          <a:lstStyle/>
          <a:p>
            <a:pPr marL="233363" indent="-233363">
              <a:buFont typeface="Arial" panose="020B0604020202020204" pitchFamily="34" charset="0"/>
              <a:buChar char="•"/>
              <a:defRPr/>
            </a:pPr>
            <a:r>
              <a:rPr lang="en-US" dirty="0"/>
              <a:t>Assume you are a </a:t>
            </a:r>
            <a:r>
              <a:rPr lang="en-US" dirty="0" smtClean="0"/>
              <a:t>salesperson</a:t>
            </a:r>
            <a:endParaRPr lang="en-US" dirty="0"/>
          </a:p>
          <a:p>
            <a:pPr marL="233363" indent="-233363">
              <a:buFont typeface="Arial" panose="020B0604020202020204" pitchFamily="34" charset="0"/>
              <a:buChar char="•"/>
              <a:defRPr/>
            </a:pPr>
            <a:r>
              <a:rPr lang="en-US" dirty="0" smtClean="0"/>
              <a:t>Bad </a:t>
            </a:r>
            <a:r>
              <a:rPr lang="en-US" dirty="0"/>
              <a:t>quarter. </a:t>
            </a:r>
            <a:r>
              <a:rPr lang="en-US" dirty="0" smtClean="0"/>
              <a:t>VP of sales authorized </a:t>
            </a:r>
            <a:r>
              <a:rPr lang="en-US" dirty="0"/>
              <a:t>a 20% discount on new </a:t>
            </a:r>
            <a:r>
              <a:rPr lang="en-US" dirty="0" smtClean="0"/>
              <a:t>orders if customers take </a:t>
            </a:r>
            <a:r>
              <a:rPr lang="en-US" dirty="0"/>
              <a:t>delivery prior to end of </a:t>
            </a:r>
            <a:r>
              <a:rPr lang="en-US" dirty="0" smtClean="0"/>
              <a:t>quarter </a:t>
            </a:r>
            <a:r>
              <a:rPr lang="en-US" dirty="0"/>
              <a:t>so </a:t>
            </a:r>
            <a:r>
              <a:rPr lang="en-US" dirty="0" smtClean="0"/>
              <a:t>order can be booked </a:t>
            </a:r>
            <a:r>
              <a:rPr lang="en-US" dirty="0"/>
              <a:t>for this quarter</a:t>
            </a:r>
            <a:r>
              <a:rPr lang="en-US" dirty="0" smtClean="0"/>
              <a:t>.</a:t>
            </a:r>
          </a:p>
          <a:p>
            <a:pPr marL="233363" indent="-233363">
              <a:buFont typeface="Arial" panose="020B0604020202020204" pitchFamily="34" charset="0"/>
              <a:buChar char="•"/>
              <a:defRPr/>
            </a:pPr>
            <a:r>
              <a:rPr lang="en-US" dirty="0" smtClean="0"/>
              <a:t>VP says “Start dialing for dollars, and get what you can. Be creative.”</a:t>
            </a:r>
          </a:p>
          <a:p>
            <a:pPr marL="0" indent="0">
              <a:buNone/>
              <a:defRPr/>
            </a:pP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Unethical, Violate SEC Rules, or Fraudulent</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pPr marL="45696" indent="0" fontAlgn="auto">
              <a:spcBef>
                <a:spcPts val="0"/>
              </a:spcBef>
              <a:spcAft>
                <a:spcPts val="0"/>
              </a:spcAft>
              <a:buNone/>
              <a:defRPr/>
            </a:pPr>
            <a:r>
              <a:rPr lang="en-US" b="1" dirty="0"/>
              <a:t>1. </a:t>
            </a:r>
            <a:r>
              <a:rPr lang="en-US" dirty="0"/>
              <a:t>Side letter</a:t>
            </a:r>
          </a:p>
          <a:p>
            <a:pPr marL="45696" indent="0" fontAlgn="auto">
              <a:spcBef>
                <a:spcPts val="0"/>
              </a:spcBef>
              <a:spcAft>
                <a:spcPts val="0"/>
              </a:spcAft>
              <a:buNone/>
              <a:defRPr/>
            </a:pPr>
            <a:r>
              <a:rPr lang="en-US" b="1" dirty="0"/>
              <a:t>2. </a:t>
            </a:r>
            <a:r>
              <a:rPr lang="en-US" dirty="0"/>
              <a:t>Delayed discount</a:t>
            </a:r>
          </a:p>
          <a:p>
            <a:pPr marL="45696" indent="0" fontAlgn="auto">
              <a:spcBef>
                <a:spcPts val="0"/>
              </a:spcBef>
              <a:spcAft>
                <a:spcPts val="0"/>
              </a:spcAft>
              <a:buNone/>
              <a:defRPr/>
            </a:pPr>
            <a:r>
              <a:rPr lang="en-US" b="1" dirty="0"/>
              <a:t>3. </a:t>
            </a:r>
            <a:r>
              <a:rPr lang="en-US" dirty="0"/>
              <a:t>Fictitious account</a:t>
            </a:r>
          </a:p>
          <a:p>
            <a:pPr marL="625475"/>
            <a:r>
              <a:rPr lang="en-US" dirty="0" smtClean="0"/>
              <a:t>Send email </a:t>
            </a:r>
            <a:r>
              <a:rPr lang="en-US" dirty="0"/>
              <a:t>with </a:t>
            </a:r>
            <a:r>
              <a:rPr lang="en-US" dirty="0" smtClean="0"/>
              <a:t>return product agreement</a:t>
            </a:r>
          </a:p>
          <a:p>
            <a:pPr marL="625475"/>
            <a:r>
              <a:rPr lang="en-US" dirty="0" smtClean="0"/>
              <a:t>Offer </a:t>
            </a:r>
            <a:r>
              <a:rPr lang="en-US" dirty="0"/>
              <a:t>product at </a:t>
            </a:r>
            <a:r>
              <a:rPr lang="en-US" dirty="0" smtClean="0"/>
              <a:t>full price </a:t>
            </a:r>
            <a:r>
              <a:rPr lang="en-US" dirty="0"/>
              <a:t>but agree to </a:t>
            </a:r>
            <a:r>
              <a:rPr lang="en-US" dirty="0" smtClean="0"/>
              <a:t>give 20% </a:t>
            </a:r>
            <a:r>
              <a:rPr lang="en-US" dirty="0"/>
              <a:t>credit </a:t>
            </a:r>
            <a:r>
              <a:rPr lang="en-US" dirty="0" smtClean="0"/>
              <a:t>next quarter</a:t>
            </a:r>
            <a:endParaRPr lang="en-US" dirty="0"/>
          </a:p>
          <a:p>
            <a:pPr marL="625475"/>
            <a:r>
              <a:rPr lang="en-US" dirty="0" smtClean="0"/>
              <a:t>Sell to fictitious company </a:t>
            </a:r>
            <a:r>
              <a:rPr lang="en-US" dirty="0"/>
              <a:t>and ship </a:t>
            </a:r>
            <a:r>
              <a:rPr lang="en-US" dirty="0" smtClean="0"/>
              <a:t>product </a:t>
            </a:r>
            <a:r>
              <a:rPr lang="en-US" dirty="0"/>
              <a:t>to your </a:t>
            </a:r>
            <a:r>
              <a:rPr lang="en-US" dirty="0" smtClean="0"/>
              <a:t>brother-in-law’s garage</a:t>
            </a:r>
            <a:endParaRPr lang="en-US" dirty="0"/>
          </a:p>
        </p:txBody>
      </p:sp>
    </p:spTree>
    <p:extLst>
      <p:ext uri="{BB962C8B-B14F-4D97-AF65-F5344CB8AC3E}">
        <p14:creationId xmlns:p14="http://schemas.microsoft.com/office/powerpoint/2010/main" val="10919955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a:t>
            </a:r>
            <a:r>
              <a:rPr lang="en-US" dirty="0"/>
              <a:t>Guide</a:t>
            </a:r>
            <a:r>
              <a:rPr lang="en-US" dirty="0" smtClean="0"/>
              <a:t>: One-Stop </a:t>
            </a:r>
            <a:r>
              <a:rPr lang="en-US" dirty="0"/>
              <a:t>Shopping</a:t>
            </a:r>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a:xfrm>
            <a:off x="772583" y="1559616"/>
            <a:ext cx="10515600" cy="3990952"/>
          </a:xfrm>
        </p:spPr>
        <p:txBody>
          <a:bodyPr/>
          <a:lstStyle/>
          <a:p>
            <a:pPr marL="223838" indent="-223838">
              <a:buFont typeface="Arial" panose="020B0604020202020204" pitchFamily="34" charset="0"/>
              <a:buChar char="•"/>
            </a:pPr>
            <a:r>
              <a:rPr lang="en-US" dirty="0" smtClean="0"/>
              <a:t>IS </a:t>
            </a:r>
            <a:r>
              <a:rPr lang="en-US" dirty="0"/>
              <a:t>design involves constant </a:t>
            </a:r>
            <a:r>
              <a:rPr lang="en-US" dirty="0" smtClean="0"/>
              <a:t>trade-offs</a:t>
            </a:r>
            <a:endParaRPr lang="en-US" dirty="0"/>
          </a:p>
          <a:p>
            <a:pPr lvl="2"/>
            <a:r>
              <a:rPr lang="en-US" dirty="0"/>
              <a:t>Risk of loss is </a:t>
            </a:r>
            <a:r>
              <a:rPr lang="en-US" dirty="0" smtClean="0"/>
              <a:t>higher, security can be focused</a:t>
            </a:r>
          </a:p>
          <a:p>
            <a:pPr lvl="2"/>
            <a:r>
              <a:rPr lang="en-US" dirty="0" smtClean="0"/>
              <a:t>Inter-enterprise </a:t>
            </a:r>
            <a:r>
              <a:rPr lang="en-US" dirty="0"/>
              <a:t>system can connect </a:t>
            </a:r>
            <a:r>
              <a:rPr lang="en-US" dirty="0" smtClean="0"/>
              <a:t>competitors with </a:t>
            </a:r>
            <a:r>
              <a:rPr lang="en-US" dirty="0"/>
              <a:t>different incentives and </a:t>
            </a:r>
            <a:r>
              <a:rPr lang="en-US" dirty="0" smtClean="0"/>
              <a:t>agendas</a:t>
            </a:r>
          </a:p>
          <a:p>
            <a:pPr lvl="2"/>
            <a:r>
              <a:rPr lang="en-US" dirty="0"/>
              <a:t>How secure is the cloud vendor</a:t>
            </a:r>
            <a:r>
              <a:rPr lang="en-US" dirty="0" smtClean="0"/>
              <a:t>?</a:t>
            </a:r>
          </a:p>
          <a:p>
            <a:pPr lvl="2"/>
            <a:r>
              <a:rPr lang="en-US" dirty="0" smtClean="0"/>
              <a:t>Bitcoin</a:t>
            </a:r>
          </a:p>
          <a:p>
            <a:pPr lvl="3"/>
            <a:r>
              <a:rPr lang="en-US" dirty="0"/>
              <a:t>C</a:t>
            </a:r>
            <a:r>
              <a:rPr lang="en-US" dirty="0" smtClean="0"/>
              <a:t>entrally located, accessible from anywhere</a:t>
            </a:r>
            <a:r>
              <a:rPr lang="en-US" dirty="0"/>
              <a:t>, </a:t>
            </a:r>
            <a:r>
              <a:rPr lang="en-US" dirty="0" smtClean="0"/>
              <a:t>very </a:t>
            </a:r>
            <a:r>
              <a:rPr lang="en-US" dirty="0"/>
              <a:t>large </a:t>
            </a:r>
            <a:r>
              <a:rPr lang="en-US" dirty="0" smtClean="0"/>
              <a:t>sum </a:t>
            </a:r>
            <a:r>
              <a:rPr lang="en-US" dirty="0"/>
              <a:t>of </a:t>
            </a:r>
            <a:r>
              <a:rPr lang="en-US" dirty="0" smtClean="0"/>
              <a:t>electronic money</a:t>
            </a:r>
          </a:p>
        </p:txBody>
      </p:sp>
    </p:spTree>
    <p:extLst>
      <p:ext uri="{BB962C8B-B14F-4D97-AF65-F5344CB8AC3E}">
        <p14:creationId xmlns:p14="http://schemas.microsoft.com/office/powerpoint/2010/main" val="294946488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Active  Review</a:t>
            </a:r>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
        <p:nvSpPr>
          <p:cNvPr id="5" name="Content Placeholder 2"/>
          <p:cNvSpPr>
            <a:spLocks noGrp="1"/>
          </p:cNvSpPr>
          <p:nvPr>
            <p:ph idx="1"/>
          </p:nvPr>
        </p:nvSpPr>
        <p:spPr>
          <a:xfrm>
            <a:off x="826438" y="1542551"/>
            <a:ext cx="10515600" cy="4023360"/>
          </a:xfrm>
        </p:spPr>
        <p:txBody>
          <a:bodyPr/>
          <a:lstStyle/>
          <a:p>
            <a:pPr marL="625475" indent="-625475">
              <a:buNone/>
            </a:pPr>
            <a:r>
              <a:rPr lang="en-US" dirty="0" smtClean="0"/>
              <a:t>Q1: How do information systems vary by scope?</a:t>
            </a:r>
            <a:endParaRPr lang="en-US" dirty="0"/>
          </a:p>
          <a:p>
            <a:pPr marL="690563" indent="-690563">
              <a:buNone/>
            </a:pPr>
            <a:r>
              <a:rPr lang="en-US" dirty="0" smtClean="0"/>
              <a:t>Q2: How do enterprise systems solve the problems of departmental silos?</a:t>
            </a:r>
            <a:endParaRPr lang="en-US" dirty="0"/>
          </a:p>
          <a:p>
            <a:pPr marL="625475" indent="-625475">
              <a:buNone/>
            </a:pPr>
            <a:r>
              <a:rPr lang="en-US" dirty="0" smtClean="0"/>
              <a:t>Q3: </a:t>
            </a:r>
            <a:r>
              <a:rPr lang="en-US" dirty="0"/>
              <a:t>How Do </a:t>
            </a:r>
            <a:r>
              <a:rPr lang="en-US" dirty="0" smtClean="0"/>
              <a:t>CRM, ERP, </a:t>
            </a:r>
            <a:r>
              <a:rPr lang="en-US" dirty="0"/>
              <a:t>and </a:t>
            </a:r>
            <a:r>
              <a:rPr lang="en-US" dirty="0" smtClean="0"/>
              <a:t>EAI </a:t>
            </a:r>
            <a:r>
              <a:rPr lang="en-US" dirty="0"/>
              <a:t>s</a:t>
            </a:r>
            <a:r>
              <a:rPr lang="en-US" dirty="0" smtClean="0"/>
              <a:t>upport enterprise </a:t>
            </a:r>
            <a:r>
              <a:rPr lang="en-US" dirty="0"/>
              <a:t>s</a:t>
            </a:r>
            <a:r>
              <a:rPr lang="en-US" dirty="0" smtClean="0"/>
              <a:t>ystems</a:t>
            </a:r>
            <a:r>
              <a:rPr lang="en-US" dirty="0"/>
              <a:t>?</a:t>
            </a:r>
          </a:p>
          <a:p>
            <a:pPr marL="625475" indent="-625475">
              <a:buNone/>
            </a:pPr>
            <a:r>
              <a:rPr lang="en-US" dirty="0" smtClean="0"/>
              <a:t>Q4: How do inter-enterprise is solve the problems of enterprise silos?</a:t>
            </a:r>
          </a:p>
          <a:p>
            <a:pPr marL="1143000" indent="-457200">
              <a:buFont typeface="Wingdings" panose="05000000000000000000" pitchFamily="2" charset="2"/>
              <a:buChar char="Ø"/>
            </a:pPr>
            <a:r>
              <a:rPr lang="en-US" dirty="0"/>
              <a:t>How d</a:t>
            </a:r>
            <a:r>
              <a:rPr lang="en-US" dirty="0" smtClean="0"/>
              <a:t>oes the knowledge in this chapter help you</a:t>
            </a:r>
            <a:r>
              <a:rPr lang="en-US" dirty="0"/>
              <a:t>?</a:t>
            </a:r>
            <a:endParaRPr lang="en-US" dirty="0">
              <a:latin typeface="Arial" charset="0"/>
              <a:cs typeface="Arial" charset="0"/>
            </a:endParaRPr>
          </a:p>
        </p:txBody>
      </p:sp>
    </p:spTree>
    <p:extLst>
      <p:ext uri="{BB962C8B-B14F-4D97-AF65-F5344CB8AC3E}">
        <p14:creationId xmlns:p14="http://schemas.microsoft.com/office/powerpoint/2010/main" val="39000096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2"/>
          <p:cNvSpPr>
            <a:spLocks noGrp="1"/>
          </p:cNvSpPr>
          <p:nvPr>
            <p:ph type="title"/>
          </p:nvPr>
        </p:nvSpPr>
        <p:spPr/>
        <p:txBody>
          <a:bodyPr/>
          <a:lstStyle/>
          <a:p>
            <a:r>
              <a:rPr lang="en-US" dirty="0" smtClean="0"/>
              <a:t>Case Study 7: </a:t>
            </a:r>
            <a:r>
              <a:rPr lang="en-US" dirty="0" smtClean="0"/>
              <a:t>Interorganizational IS – The National Programme for IT in the NHS Experience</a:t>
            </a:r>
            <a:endParaRPr lang="en-US" dirty="0" smtClean="0"/>
          </a:p>
        </p:txBody>
      </p:sp>
      <p:sp>
        <p:nvSpPr>
          <p:cNvPr id="140292" name="Footer Placeholder 1"/>
          <p:cNvSpPr>
            <a:spLocks noGrp="1"/>
          </p:cNvSpPr>
          <p:nvPr>
            <p:ph type="ftr" sz="quarter" idx="10"/>
          </p:nvPr>
        </p:nvSpPr>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r>
              <a:rPr lang="en-US" dirty="0" smtClean="0"/>
              <a:t>Copyright © 2017 Pearson Education, Inc.</a:t>
            </a:r>
          </a:p>
        </p:txBody>
      </p:sp>
      <p:sp>
        <p:nvSpPr>
          <p:cNvPr id="2" name="Content Placeholder 1"/>
          <p:cNvSpPr>
            <a:spLocks noGrp="1"/>
          </p:cNvSpPr>
          <p:nvPr>
            <p:ph idx="1"/>
          </p:nvPr>
        </p:nvSpPr>
        <p:spPr/>
        <p:txBody>
          <a:bodyPr/>
          <a:lstStyle/>
          <a:p>
            <a:r>
              <a:rPr lang="en-US" dirty="0" smtClean="0"/>
              <a:t>The </a:t>
            </a:r>
            <a:r>
              <a:rPr lang="en-US" dirty="0" err="1" smtClean="0"/>
              <a:t>NPfIT</a:t>
            </a:r>
            <a:r>
              <a:rPr lang="en-US" dirty="0" smtClean="0"/>
              <a:t> – the two major components of the system:</a:t>
            </a:r>
            <a:endParaRPr lang="en-US" dirty="0" smtClean="0"/>
          </a:p>
          <a:p>
            <a:pPr lvl="2"/>
            <a:r>
              <a:rPr lang="en-US" dirty="0" smtClean="0"/>
              <a:t>Electronic Sharing of X-rays System (ESXS)</a:t>
            </a:r>
            <a:endParaRPr lang="en-US" dirty="0"/>
          </a:p>
          <a:p>
            <a:pPr lvl="2"/>
            <a:r>
              <a:rPr lang="en-US" dirty="0" smtClean="0"/>
              <a:t>Electronic Patient Record System (EPRS)</a:t>
            </a:r>
            <a:endParaRPr lang="en-US" dirty="0" smtClean="0"/>
          </a:p>
          <a:p>
            <a:r>
              <a:rPr lang="en-US" dirty="0" smtClean="0"/>
              <a:t>ESXS</a:t>
            </a:r>
            <a:endParaRPr lang="en-US" dirty="0" smtClean="0"/>
          </a:p>
          <a:p>
            <a:pPr lvl="2"/>
            <a:r>
              <a:rPr lang="en-US" dirty="0" smtClean="0"/>
              <a:t>Involvement of health professionals, clinical requirements understood, good planning and organization</a:t>
            </a:r>
            <a:endParaRPr lang="en-US" dirty="0" smtClean="0"/>
          </a:p>
          <a:p>
            <a:r>
              <a:rPr lang="en-US" dirty="0" smtClean="0"/>
              <a:t>EPRS</a:t>
            </a:r>
          </a:p>
          <a:p>
            <a:pPr lvl="2"/>
            <a:r>
              <a:rPr lang="en-US" dirty="0" smtClean="0">
                <a:solidFill>
                  <a:srgbClr val="00040C"/>
                </a:solidFill>
              </a:rPr>
              <a:t>Political motivation, lack of health/IT professional involvement</a:t>
            </a:r>
            <a:endParaRPr lang="en-US" dirty="0">
              <a:solidFill>
                <a:srgbClr val="00040C"/>
              </a:solidFill>
            </a:endParaRPr>
          </a:p>
          <a:p>
            <a:pPr marL="0" indent="0">
              <a:buNone/>
            </a:pPr>
            <a:endParaRPr lang="en-US" dirty="0" smtClean="0"/>
          </a:p>
          <a:p>
            <a:pPr marL="0" indent="0">
              <a:buNone/>
            </a:pP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Will Pay? </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r>
              <a:rPr lang="en-US" dirty="0" smtClean="0"/>
              <a:t>Health clubs</a:t>
            </a:r>
          </a:p>
          <a:p>
            <a:r>
              <a:rPr lang="en-US" dirty="0" smtClean="0"/>
              <a:t>Employers</a:t>
            </a:r>
          </a:p>
          <a:p>
            <a:r>
              <a:rPr lang="en-US" dirty="0"/>
              <a:t>S</a:t>
            </a:r>
            <a:r>
              <a:rPr lang="en-US" dirty="0" smtClean="0"/>
              <a:t>elling ad space to </a:t>
            </a:r>
            <a:r>
              <a:rPr lang="en-US" dirty="0"/>
              <a:t>health clubs </a:t>
            </a:r>
            <a:r>
              <a:rPr lang="en-US" dirty="0" smtClean="0"/>
              <a:t>and manufacturers</a:t>
            </a:r>
          </a:p>
          <a:p>
            <a:r>
              <a:rPr lang="en-US" dirty="0"/>
              <a:t>Social </a:t>
            </a:r>
            <a:r>
              <a:rPr lang="en-US" dirty="0" smtClean="0"/>
              <a:t>media–driven</a:t>
            </a:r>
          </a:p>
          <a:p>
            <a:r>
              <a:rPr lang="en-US" dirty="0" smtClean="0"/>
              <a:t>Can PRIDE support </a:t>
            </a:r>
            <a:r>
              <a:rPr lang="en-US" dirty="0"/>
              <a:t>10,000 people spinning at the same </a:t>
            </a:r>
            <a:r>
              <a:rPr lang="en-US" dirty="0" smtClean="0"/>
              <a:t>time?</a:t>
            </a:r>
          </a:p>
          <a:p>
            <a:r>
              <a:rPr lang="en-US" dirty="0" smtClean="0"/>
              <a:t>How to monetize PRIDE?  </a:t>
            </a:r>
          </a:p>
          <a:p>
            <a:r>
              <a:rPr lang="en-US" dirty="0" smtClean="0"/>
              <a:t>Needs a revenue model</a:t>
            </a:r>
            <a:endParaRPr lang="en-US" dirty="0"/>
          </a:p>
        </p:txBody>
      </p:sp>
    </p:spTree>
    <p:extLst>
      <p:ext uri="{BB962C8B-B14F-4D97-AF65-F5344CB8AC3E}">
        <p14:creationId xmlns:p14="http://schemas.microsoft.com/office/powerpoint/2010/main" val="30522365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3200" dirty="0" err="1" smtClean="0"/>
              <a:t>NPfIT</a:t>
            </a:r>
            <a:r>
              <a:rPr lang="en-US" sz="3200" dirty="0" smtClean="0"/>
              <a:t> </a:t>
            </a:r>
            <a:r>
              <a:rPr lang="en-US" sz="3200" dirty="0" smtClean="0"/>
              <a:t>Inter-organizational </a:t>
            </a:r>
            <a:r>
              <a:rPr lang="en-US" sz="3200" dirty="0"/>
              <a:t>IS</a:t>
            </a:r>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AutoShape 3"/>
          <p:cNvSpPr>
            <a:spLocks noChangeAspect="1" noChangeArrowheads="1" noTextEdit="1"/>
          </p:cNvSpPr>
          <p:nvPr/>
        </p:nvSpPr>
        <p:spPr bwMode="auto">
          <a:xfrm>
            <a:off x="1554163" y="1517650"/>
            <a:ext cx="9096375" cy="404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99009" y="1477996"/>
            <a:ext cx="5801403" cy="41210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976078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a:t>Electronic Sharing of X-rays System </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5" name="Content Placeholder 4"/>
          <p:cNvSpPr>
            <a:spLocks noGrp="1"/>
          </p:cNvSpPr>
          <p:nvPr>
            <p:ph idx="1"/>
          </p:nvPr>
        </p:nvSpPr>
        <p:spPr/>
        <p:txBody>
          <a:bodyPr/>
          <a:lstStyle/>
          <a:p>
            <a:r>
              <a:rPr lang="en-US" dirty="0" smtClean="0"/>
              <a:t>Th</a:t>
            </a:r>
            <a:r>
              <a:rPr lang="en-US" dirty="0" smtClean="0"/>
              <a:t>e computer accessible X-ray system was delivered smoothly</a:t>
            </a:r>
          </a:p>
          <a:p>
            <a:pPr lvl="1"/>
            <a:r>
              <a:rPr lang="en-US" dirty="0" smtClean="0"/>
              <a:t>On budget</a:t>
            </a:r>
          </a:p>
          <a:p>
            <a:pPr lvl="1"/>
            <a:r>
              <a:rPr lang="en-US" dirty="0" smtClean="0"/>
              <a:t>On time</a:t>
            </a:r>
            <a:endParaRPr lang="en-US" dirty="0" smtClean="0"/>
          </a:p>
          <a:p>
            <a:r>
              <a:rPr lang="en-US" dirty="0" smtClean="0"/>
              <a:t>The X-ray system was a rare product of consultation with health professionals</a:t>
            </a:r>
            <a:endParaRPr lang="en-US" dirty="0" smtClean="0"/>
          </a:p>
          <a:p>
            <a:r>
              <a:rPr lang="en-US" dirty="0" smtClean="0"/>
              <a:t>The X-ray system was added to the </a:t>
            </a:r>
            <a:r>
              <a:rPr lang="en-US" dirty="0" err="1" smtClean="0"/>
              <a:t>NPfIT</a:t>
            </a:r>
            <a:r>
              <a:rPr lang="en-US" dirty="0" smtClean="0"/>
              <a:t> after the original specifications were drawn up</a:t>
            </a:r>
            <a:endParaRPr lang="en-US" dirty="0" smtClean="0"/>
          </a:p>
          <a:p>
            <a:endParaRPr lang="en-US" dirty="0"/>
          </a:p>
        </p:txBody>
      </p:sp>
    </p:spTree>
    <p:extLst>
      <p:ext uri="{BB962C8B-B14F-4D97-AF65-F5344CB8AC3E}">
        <p14:creationId xmlns:p14="http://schemas.microsoft.com/office/powerpoint/2010/main" val="117984088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Electronic Sharing of X-rays System </a:t>
            </a:r>
            <a:r>
              <a:rPr lang="en-US" dirty="0" smtClean="0"/>
              <a:t>(</a:t>
            </a:r>
            <a:r>
              <a:rPr lang="en-US" dirty="0" smtClean="0"/>
              <a:t>cont'd)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r>
              <a:rPr lang="en-US" dirty="0" smtClean="0"/>
              <a:t>The system was successfully rolled out and delivered to all parts of the NHS organization in 2007</a:t>
            </a:r>
          </a:p>
          <a:p>
            <a:r>
              <a:rPr lang="en-US" dirty="0" smtClean="0"/>
              <a:t>Full buy-in with respect to all stakeholders</a:t>
            </a:r>
            <a:endParaRPr lang="en-US" dirty="0" smtClean="0"/>
          </a:p>
          <a:p>
            <a:r>
              <a:rPr lang="en-US" dirty="0" smtClean="0"/>
              <a:t>Requirements met </a:t>
            </a:r>
            <a:r>
              <a:rPr lang="en-US" dirty="0" smtClean="0"/>
              <a:t>clinically as well as organizationally</a:t>
            </a:r>
            <a:endParaRPr lang="en-US" dirty="0" smtClean="0"/>
          </a:p>
          <a:p>
            <a:r>
              <a:rPr lang="en-US" dirty="0" smtClean="0"/>
              <a:t>X-ray sharing system an exemplar for other projects and systems within the </a:t>
            </a:r>
            <a:r>
              <a:rPr lang="en-US" dirty="0" err="1" smtClean="0"/>
              <a:t>NPfIT</a:t>
            </a:r>
            <a:endParaRPr lang="en-US" dirty="0" smtClean="0"/>
          </a:p>
        </p:txBody>
      </p:sp>
    </p:spTree>
    <p:extLst>
      <p:ext uri="{BB962C8B-B14F-4D97-AF65-F5344CB8AC3E}">
        <p14:creationId xmlns:p14="http://schemas.microsoft.com/office/powerpoint/2010/main" val="387717577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Electronic Patient Record System</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r>
              <a:rPr lang="en-US" dirty="0" smtClean="0"/>
              <a:t>Still far from completion by 2011</a:t>
            </a:r>
            <a:endParaRPr lang="en-US" dirty="0" smtClean="0"/>
          </a:p>
          <a:p>
            <a:r>
              <a:rPr lang="en-US" dirty="0" smtClean="0"/>
              <a:t>Substantial further investment required for completion 2015-2016</a:t>
            </a:r>
          </a:p>
          <a:p>
            <a:r>
              <a:rPr lang="en-US" dirty="0" smtClean="0"/>
              <a:t>Functional specification reduced</a:t>
            </a:r>
          </a:p>
          <a:p>
            <a:r>
              <a:rPr lang="en-US" dirty="0" smtClean="0"/>
              <a:t>Timescales and cost savings would have been largely unaffected</a:t>
            </a:r>
          </a:p>
          <a:p>
            <a:endParaRPr lang="en-US" dirty="0" smtClean="0"/>
          </a:p>
          <a:p>
            <a:endParaRPr lang="en-US" dirty="0" smtClean="0"/>
          </a:p>
        </p:txBody>
      </p:sp>
    </p:spTree>
    <p:extLst>
      <p:ext uri="{BB962C8B-B14F-4D97-AF65-F5344CB8AC3E}">
        <p14:creationId xmlns:p14="http://schemas.microsoft.com/office/powerpoint/2010/main" val="37972457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Electronic Patient Record System</a:t>
            </a:r>
            <a:r>
              <a:rPr lang="en-US" dirty="0" smtClean="0"/>
              <a:t> </a:t>
            </a:r>
            <a:r>
              <a:rPr lang="en-US" dirty="0" smtClean="0"/>
              <a:t>(cont'd)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r>
              <a:rPr lang="en-US" sz="2600" dirty="0" smtClean="0"/>
              <a:t>Forensic examination of the time and budget over-runs undertaken by National Audit Office (NAO)</a:t>
            </a:r>
            <a:endParaRPr lang="en-US" sz="2600" dirty="0" smtClean="0"/>
          </a:p>
          <a:p>
            <a:pPr lvl="2"/>
            <a:r>
              <a:rPr lang="en-US" sz="2600" dirty="0" smtClean="0"/>
              <a:t>Several factors contributed to these:</a:t>
            </a:r>
            <a:endParaRPr lang="en-US" sz="2600" dirty="0" smtClean="0"/>
          </a:p>
          <a:p>
            <a:pPr lvl="2"/>
            <a:r>
              <a:rPr lang="en-US" sz="2600" dirty="0" smtClean="0"/>
              <a:t>motives</a:t>
            </a:r>
            <a:endParaRPr lang="en-US" sz="2600" dirty="0" smtClean="0"/>
          </a:p>
          <a:p>
            <a:pPr lvl="2"/>
            <a:r>
              <a:rPr lang="en-US" sz="2600" dirty="0" smtClean="0"/>
              <a:t>b</a:t>
            </a:r>
            <a:r>
              <a:rPr lang="en-US" sz="2600" dirty="0" smtClean="0"/>
              <a:t>uy-in</a:t>
            </a:r>
          </a:p>
          <a:p>
            <a:pPr lvl="2"/>
            <a:r>
              <a:rPr lang="en-US" sz="2600" dirty="0"/>
              <a:t>h</a:t>
            </a:r>
            <a:r>
              <a:rPr lang="en-US" sz="2600" dirty="0" smtClean="0"/>
              <a:t>aste</a:t>
            </a:r>
          </a:p>
          <a:p>
            <a:pPr lvl="2"/>
            <a:r>
              <a:rPr lang="en-US" sz="2600" dirty="0" smtClean="0"/>
              <a:t>m</a:t>
            </a:r>
            <a:r>
              <a:rPr lang="en-US" sz="2600" dirty="0" smtClean="0"/>
              <a:t>ulti-sourcing</a:t>
            </a:r>
          </a:p>
          <a:p>
            <a:r>
              <a:rPr lang="en-GB" sz="2600" b="1" dirty="0">
                <a:solidFill>
                  <a:srgbClr val="00040C"/>
                </a:solidFill>
              </a:rPr>
              <a:t>End result: Electronic Patient Record System development </a:t>
            </a:r>
            <a:r>
              <a:rPr lang="en-GB" sz="2600" b="1" dirty="0" smtClean="0">
                <a:solidFill>
                  <a:srgbClr val="00040C"/>
                </a:solidFill>
              </a:rPr>
              <a:t>failed</a:t>
            </a:r>
            <a:endParaRPr lang="en-US" sz="2600" dirty="0" smtClean="0"/>
          </a:p>
          <a:p>
            <a:pPr lvl="2"/>
            <a:endParaRPr lang="en-US" sz="2600" dirty="0"/>
          </a:p>
        </p:txBody>
      </p:sp>
    </p:spTree>
    <p:extLst>
      <p:ext uri="{BB962C8B-B14F-4D97-AF65-F5344CB8AC3E}">
        <p14:creationId xmlns:p14="http://schemas.microsoft.com/office/powerpoint/2010/main" val="37832530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Tree>
    <p:extLst>
      <p:ext uri="{BB962C8B-B14F-4D97-AF65-F5344CB8AC3E}">
        <p14:creationId xmlns:p14="http://schemas.microsoft.com/office/powerpoint/2010/main" val="2115679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AutoShape 2"/>
          <p:cNvSpPr>
            <a:spLocks noGrp="1" noChangeArrowheads="1"/>
          </p:cNvSpPr>
          <p:nvPr>
            <p:ph type="title"/>
          </p:nvPr>
        </p:nvSpPr>
        <p:spPr/>
        <p:txBody>
          <a:bodyPr/>
          <a:lstStyle/>
          <a:p>
            <a:r>
              <a:rPr lang="en-US" dirty="0" smtClean="0">
                <a:solidFill>
                  <a:srgbClr val="000A1E"/>
                </a:solidFill>
                <a:latin typeface="Arial" charset="0"/>
                <a:cs typeface="Arial" charset="0"/>
              </a:rPr>
              <a:t>Study Questions</a:t>
            </a:r>
          </a:p>
        </p:txBody>
      </p:sp>
      <p:sp>
        <p:nvSpPr>
          <p:cNvPr id="88068" name="Footer Placeholder 1"/>
          <p:cNvSpPr>
            <a:spLocks noGrp="1"/>
          </p:cNvSpPr>
          <p:nvPr>
            <p:ph type="ftr" sz="quarter" idx="10"/>
          </p:nvPr>
        </p:nvSpPr>
        <p:spPr bwMode="auto">
          <a:extLst/>
        </p:spPr>
        <p:txBody>
          <a:bodyPr wrap="square" numCol="1" anchorCtr="0" compatLnSpc="1">
            <a:prstTxWarp prst="textNoShape">
              <a:avLst/>
            </a:prstTxWarp>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defRPr/>
            </a:pPr>
            <a:r>
              <a:rPr lang="en-US" dirty="0" smtClean="0"/>
              <a:t>Copyright © 2017 Pearson Education, Inc.</a:t>
            </a:r>
          </a:p>
        </p:txBody>
      </p:sp>
      <p:sp>
        <p:nvSpPr>
          <p:cNvPr id="12291" name="Content Placeholder 2"/>
          <p:cNvSpPr>
            <a:spLocks noGrp="1"/>
          </p:cNvSpPr>
          <p:nvPr>
            <p:ph idx="1"/>
          </p:nvPr>
        </p:nvSpPr>
        <p:spPr/>
        <p:txBody>
          <a:bodyPr/>
          <a:lstStyle/>
          <a:p>
            <a:pPr marL="625475" indent="-625475">
              <a:buNone/>
            </a:pPr>
            <a:r>
              <a:rPr lang="en-US" dirty="0" smtClean="0"/>
              <a:t>Q1: How do information systems vary by scope?</a:t>
            </a:r>
            <a:endParaRPr lang="en-US" dirty="0"/>
          </a:p>
          <a:p>
            <a:pPr marL="690563" indent="-690563">
              <a:buNone/>
            </a:pPr>
            <a:r>
              <a:rPr lang="en-US" dirty="0" smtClean="0"/>
              <a:t>Q2: How do enterprise systems solve the problems of departmental silos?</a:t>
            </a:r>
            <a:endParaRPr lang="en-US" dirty="0"/>
          </a:p>
          <a:p>
            <a:pPr marL="625475" indent="-625475">
              <a:buNone/>
            </a:pPr>
            <a:r>
              <a:rPr lang="en-US" dirty="0" smtClean="0"/>
              <a:t>Q3: </a:t>
            </a:r>
            <a:r>
              <a:rPr lang="en-US" dirty="0"/>
              <a:t>How Do </a:t>
            </a:r>
            <a:r>
              <a:rPr lang="en-US" dirty="0" smtClean="0"/>
              <a:t>CRM, ERP, </a:t>
            </a:r>
            <a:r>
              <a:rPr lang="en-US" dirty="0"/>
              <a:t>and </a:t>
            </a:r>
            <a:r>
              <a:rPr lang="en-US" dirty="0" smtClean="0"/>
              <a:t>EAI </a:t>
            </a:r>
            <a:r>
              <a:rPr lang="en-US" dirty="0"/>
              <a:t>s</a:t>
            </a:r>
            <a:r>
              <a:rPr lang="en-US" dirty="0" smtClean="0"/>
              <a:t>upport enterprise </a:t>
            </a:r>
            <a:r>
              <a:rPr lang="en-US" dirty="0"/>
              <a:t>s</a:t>
            </a:r>
            <a:r>
              <a:rPr lang="en-US" dirty="0" smtClean="0"/>
              <a:t>ystems</a:t>
            </a:r>
            <a:r>
              <a:rPr lang="en-US" dirty="0"/>
              <a:t>?</a:t>
            </a:r>
          </a:p>
          <a:p>
            <a:pPr marL="625475" indent="-625475">
              <a:buNone/>
            </a:pPr>
            <a:r>
              <a:rPr lang="en-US" dirty="0" smtClean="0"/>
              <a:t>Q4: How do inter-enterprise IS solve the problems of enterprise silos?</a:t>
            </a:r>
          </a:p>
          <a:p>
            <a:pPr marL="1143000" indent="-457200">
              <a:buFont typeface="Wingdings" panose="05000000000000000000" pitchFamily="2" charset="2"/>
              <a:buChar char="Ø"/>
            </a:pPr>
            <a:r>
              <a:rPr lang="en-US" dirty="0"/>
              <a:t>How d</a:t>
            </a:r>
            <a:r>
              <a:rPr lang="en-US" dirty="0" smtClean="0"/>
              <a:t>oes the knowledge in this chapter help you</a:t>
            </a:r>
            <a:r>
              <a:rPr lang="en-US" dirty="0"/>
              <a:t>?</a:t>
            </a:r>
            <a:endParaRPr lang="en-US" dirty="0">
              <a:latin typeface="Arial" charset="0"/>
              <a:cs typeface="Arial"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Q1: How Do Information Systems Vary by Scope?</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pic>
        <p:nvPicPr>
          <p:cNvPr id="11" name="Picture 10"/>
          <p:cNvPicPr preferRelativeResize="0">
            <a:picLocks/>
          </p:cNvPicPr>
          <p:nvPr/>
        </p:nvPicPr>
        <p:blipFill>
          <a:blip r:embed="rId3"/>
          <a:stretch>
            <a:fillRect/>
          </a:stretch>
        </p:blipFill>
        <p:spPr>
          <a:xfrm>
            <a:off x="844641" y="1590828"/>
            <a:ext cx="10515600" cy="3931920"/>
          </a:xfrm>
          <a:prstGeom prst="rect">
            <a:avLst/>
          </a:prstGeom>
        </p:spPr>
      </p:pic>
    </p:spTree>
    <p:extLst>
      <p:ext uri="{BB962C8B-B14F-4D97-AF65-F5344CB8AC3E}">
        <p14:creationId xmlns:p14="http://schemas.microsoft.com/office/powerpoint/2010/main" val="31465598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4641" y="417881"/>
            <a:ext cx="10515600" cy="1097280"/>
          </a:xfrm>
        </p:spPr>
        <p:txBody>
          <a:bodyPr/>
          <a:lstStyle/>
          <a:p>
            <a:pPr marL="862013" indent="-862013"/>
            <a:r>
              <a:rPr lang="en-US" dirty="0" smtClean="0"/>
              <a:t>Q2: How Do Enterprise Systems Solve the Problems of Departmental Silos?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6" name="AutoShape 3"/>
          <p:cNvSpPr>
            <a:spLocks noChangeAspect="1" noChangeArrowheads="1" noTextEdit="1"/>
          </p:cNvSpPr>
          <p:nvPr/>
        </p:nvSpPr>
        <p:spPr bwMode="auto">
          <a:xfrm>
            <a:off x="1090613" y="1620838"/>
            <a:ext cx="10010775" cy="3935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10" name="Picture 9"/>
          <p:cNvPicPr>
            <a:picLocks noChangeAspect="1"/>
          </p:cNvPicPr>
          <p:nvPr/>
        </p:nvPicPr>
        <p:blipFill>
          <a:blip r:embed="rId3"/>
          <a:stretch>
            <a:fillRect/>
          </a:stretch>
        </p:blipFill>
        <p:spPr>
          <a:xfrm>
            <a:off x="1084653" y="1620839"/>
            <a:ext cx="10022693" cy="3935412"/>
          </a:xfrm>
          <a:prstGeom prst="rect">
            <a:avLst/>
          </a:prstGeom>
        </p:spPr>
      </p:pic>
    </p:spTree>
    <p:extLst>
      <p:ext uri="{BB962C8B-B14F-4D97-AF65-F5344CB8AC3E}">
        <p14:creationId xmlns:p14="http://schemas.microsoft.com/office/powerpoint/2010/main" val="34639871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Information Silos </a:t>
            </a:r>
            <a:r>
              <a:rPr lang="en-US" dirty="0" smtClean="0"/>
              <a:t>as Drivers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5" name="TextBox 4"/>
          <p:cNvSpPr txBox="1"/>
          <p:nvPr/>
        </p:nvSpPr>
        <p:spPr>
          <a:xfrm>
            <a:off x="897396" y="1951892"/>
            <a:ext cx="2566774" cy="3046988"/>
          </a:xfrm>
          <a:prstGeom prst="rect">
            <a:avLst/>
          </a:prstGeom>
          <a:solidFill>
            <a:schemeClr val="accent2"/>
          </a:solidFill>
          <a:ln>
            <a:solidFill>
              <a:schemeClr val="accent1"/>
            </a:solidFill>
          </a:ln>
        </p:spPr>
        <p:txBody>
          <a:bodyPr wrap="square" rtlCol="0">
            <a:spAutoFit/>
          </a:bodyPr>
          <a:lstStyle/>
          <a:p>
            <a:pPr marL="223838" indent="-223838">
              <a:buFont typeface="Arial" panose="020B0604020202020204" pitchFamily="34" charset="0"/>
              <a:buChar char="•"/>
            </a:pPr>
            <a:r>
              <a:rPr lang="en-US" sz="2400" dirty="0">
                <a:latin typeface="Arial" panose="020B0604020202020204" pitchFamily="34" charset="0"/>
                <a:cs typeface="Arial" panose="020B0604020202020204" pitchFamily="34" charset="0"/>
              </a:rPr>
              <a:t>Integrate data into single </a:t>
            </a:r>
            <a:r>
              <a:rPr lang="en-US" sz="2400" dirty="0" smtClean="0">
                <a:latin typeface="Arial" panose="020B0604020202020204" pitchFamily="34" charset="0"/>
                <a:cs typeface="Arial" panose="020B0604020202020204" pitchFamily="34" charset="0"/>
              </a:rPr>
              <a:t>database</a:t>
            </a:r>
            <a:endParaRPr lang="en-US" sz="2400" dirty="0">
              <a:latin typeface="Arial" panose="020B0604020202020204" pitchFamily="34" charset="0"/>
              <a:cs typeface="Arial" panose="020B0604020202020204" pitchFamily="34" charset="0"/>
            </a:endParaRPr>
          </a:p>
          <a:p>
            <a:pPr marL="223838" indent="-223838">
              <a:buFont typeface="Arial" panose="020B0604020202020204" pitchFamily="34" charset="0"/>
              <a:buChar char="•"/>
            </a:pPr>
            <a:r>
              <a:rPr lang="en-US" sz="2400" dirty="0">
                <a:latin typeface="Arial" panose="020B0604020202020204" pitchFamily="34" charset="0"/>
                <a:cs typeface="Arial" panose="020B0604020202020204" pitchFamily="34" charset="0"/>
              </a:rPr>
              <a:t>Revise </a:t>
            </a:r>
            <a:r>
              <a:rPr lang="en-US" sz="2400" dirty="0" smtClean="0">
                <a:latin typeface="Arial" panose="020B0604020202020204" pitchFamily="34" charset="0"/>
                <a:cs typeface="Arial" panose="020B0604020202020204" pitchFamily="34" charset="0"/>
              </a:rPr>
              <a:t>applications</a:t>
            </a:r>
            <a:endParaRPr lang="en-US" sz="2400" dirty="0">
              <a:latin typeface="Arial" panose="020B0604020202020204" pitchFamily="34" charset="0"/>
              <a:cs typeface="Arial" panose="020B0604020202020204" pitchFamily="34" charset="0"/>
            </a:endParaRPr>
          </a:p>
          <a:p>
            <a:pPr marL="223838" indent="-223838">
              <a:buFont typeface="Arial" panose="020B0604020202020204" pitchFamily="34" charset="0"/>
              <a:buChar char="•"/>
            </a:pPr>
            <a:r>
              <a:rPr lang="en-US" sz="2400" dirty="0">
                <a:latin typeface="Arial" panose="020B0604020202020204" pitchFamily="34" charset="0"/>
                <a:cs typeface="Arial" panose="020B0604020202020204" pitchFamily="34" charset="0"/>
              </a:rPr>
              <a:t>Allow isolation, manage to avoid </a:t>
            </a:r>
            <a:r>
              <a:rPr lang="en-US" sz="2400" dirty="0" smtClean="0">
                <a:latin typeface="Arial" panose="020B0604020202020204" pitchFamily="34" charset="0"/>
                <a:cs typeface="Arial" panose="020B0604020202020204" pitchFamily="34" charset="0"/>
              </a:rPr>
              <a:t>problems</a:t>
            </a:r>
            <a:endParaRPr lang="en-US" sz="24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a:stretch>
            <a:fillRect/>
          </a:stretch>
        </p:blipFill>
        <p:spPr>
          <a:xfrm>
            <a:off x="3464169" y="1579365"/>
            <a:ext cx="7896071" cy="3894811"/>
          </a:xfrm>
          <a:prstGeom prst="rect">
            <a:avLst/>
          </a:prstGeom>
        </p:spPr>
      </p:pic>
    </p:spTree>
    <p:extLst>
      <p:ext uri="{BB962C8B-B14F-4D97-AF65-F5344CB8AC3E}">
        <p14:creationId xmlns:p14="http://schemas.microsoft.com/office/powerpoint/2010/main" val="37509674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of the </a:t>
            </a:r>
            <a:r>
              <a:rPr lang="en-US" dirty="0" smtClean="0"/>
              <a:t>Departments Involved </a:t>
            </a:r>
            <a:r>
              <a:rPr lang="en-US" dirty="0"/>
              <a:t>in Patient Discharge</a:t>
            </a:r>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6" name="AutoShape 3"/>
          <p:cNvSpPr>
            <a:spLocks noChangeAspect="1" noChangeArrowheads="1" noTextEdit="1"/>
          </p:cNvSpPr>
          <p:nvPr/>
        </p:nvSpPr>
        <p:spPr bwMode="auto">
          <a:xfrm>
            <a:off x="1335088" y="1652588"/>
            <a:ext cx="9550400" cy="3798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4" name="Picture 3"/>
          <p:cNvPicPr>
            <a:picLocks noChangeAspect="1"/>
          </p:cNvPicPr>
          <p:nvPr/>
        </p:nvPicPr>
        <p:blipFill>
          <a:blip r:embed="rId3"/>
          <a:stretch>
            <a:fillRect/>
          </a:stretch>
        </p:blipFill>
        <p:spPr>
          <a:xfrm>
            <a:off x="1051144" y="1539075"/>
            <a:ext cx="10106681" cy="4023360"/>
          </a:xfrm>
          <a:prstGeom prst="rect">
            <a:avLst/>
          </a:prstGeom>
        </p:spPr>
      </p:pic>
    </p:spTree>
    <p:extLst>
      <p:ext uri="{BB962C8B-B14F-4D97-AF65-F5344CB8AC3E}">
        <p14:creationId xmlns:p14="http://schemas.microsoft.com/office/powerpoint/2010/main" val="1144717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2583" y="462336"/>
            <a:ext cx="10515600" cy="1097280"/>
          </a:xfrm>
        </p:spPr>
        <p:txBody>
          <a:bodyPr/>
          <a:lstStyle/>
          <a:p>
            <a:r>
              <a:rPr lang="en-US" dirty="0"/>
              <a:t>Business Process </a:t>
            </a:r>
            <a:r>
              <a:rPr lang="en-US" dirty="0" smtClean="0"/>
              <a:t>Reengineering</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a:xfrm>
            <a:off x="772583" y="1559616"/>
            <a:ext cx="10515600" cy="4032292"/>
          </a:xfrm>
        </p:spPr>
        <p:txBody>
          <a:bodyPr/>
          <a:lstStyle/>
          <a:p>
            <a:r>
              <a:rPr lang="en-US" dirty="0"/>
              <a:t>E</a:t>
            </a:r>
            <a:r>
              <a:rPr lang="en-US" dirty="0" smtClean="0"/>
              <a:t>nterprise </a:t>
            </a:r>
            <a:r>
              <a:rPr lang="en-US" dirty="0"/>
              <a:t>systems enabled </a:t>
            </a:r>
            <a:r>
              <a:rPr lang="en-US" dirty="0" smtClean="0"/>
              <a:t>creation of more efficient or </a:t>
            </a:r>
            <a:r>
              <a:rPr lang="en-US" dirty="0"/>
              <a:t>more </a:t>
            </a:r>
            <a:r>
              <a:rPr lang="en-US" dirty="0" smtClean="0"/>
              <a:t>effective processes</a:t>
            </a:r>
            <a:endParaRPr lang="en-US" dirty="0"/>
          </a:p>
          <a:p>
            <a:pPr marL="277813" indent="-277813">
              <a:lnSpc>
                <a:spcPct val="90000"/>
              </a:lnSpc>
              <a:buFont typeface="Arial" charset="0"/>
              <a:buChar char="•"/>
            </a:pPr>
            <a:r>
              <a:rPr lang="en-US" dirty="0" smtClean="0">
                <a:latin typeface="Arial" charset="0"/>
                <a:cs typeface="Arial" charset="0"/>
              </a:rPr>
              <a:t>How can processes be improved?</a:t>
            </a:r>
            <a:endParaRPr lang="en-US" dirty="0">
              <a:latin typeface="Arial" charset="0"/>
              <a:cs typeface="Arial" charset="0"/>
            </a:endParaRPr>
          </a:p>
          <a:p>
            <a:pPr marL="852488" lvl="1" indent="-401638">
              <a:lnSpc>
                <a:spcPct val="90000"/>
              </a:lnSpc>
              <a:buClrTx/>
              <a:buFont typeface="Arial" charset="0"/>
              <a:buChar char="–"/>
            </a:pPr>
            <a:r>
              <a:rPr lang="en-US" dirty="0">
                <a:latin typeface="Arial" charset="0"/>
                <a:cs typeface="Arial" charset="0"/>
              </a:rPr>
              <a:t>Change process </a:t>
            </a:r>
            <a:r>
              <a:rPr lang="en-US" dirty="0" smtClean="0">
                <a:latin typeface="Arial" charset="0"/>
                <a:cs typeface="Arial" charset="0"/>
              </a:rPr>
              <a:t>structure</a:t>
            </a:r>
            <a:endParaRPr lang="en-US" dirty="0">
              <a:latin typeface="Arial" charset="0"/>
              <a:cs typeface="Arial" charset="0"/>
            </a:endParaRPr>
          </a:p>
          <a:p>
            <a:pPr marL="852488" lvl="1" indent="-401638">
              <a:lnSpc>
                <a:spcPct val="90000"/>
              </a:lnSpc>
              <a:buClrTx/>
              <a:buFont typeface="Arial" charset="0"/>
              <a:buChar char="–"/>
            </a:pPr>
            <a:r>
              <a:rPr lang="en-US" dirty="0">
                <a:latin typeface="Arial" charset="0"/>
                <a:cs typeface="Arial" charset="0"/>
              </a:rPr>
              <a:t>Change process </a:t>
            </a:r>
            <a:r>
              <a:rPr lang="en-US" dirty="0" smtClean="0">
                <a:latin typeface="Arial" charset="0"/>
                <a:cs typeface="Arial" charset="0"/>
              </a:rPr>
              <a:t>resources</a:t>
            </a:r>
            <a:endParaRPr lang="en-US" dirty="0">
              <a:latin typeface="Arial" charset="0"/>
              <a:cs typeface="Arial" charset="0"/>
            </a:endParaRPr>
          </a:p>
          <a:p>
            <a:pPr marL="852488" lvl="1" indent="-401638">
              <a:lnSpc>
                <a:spcPct val="90000"/>
              </a:lnSpc>
              <a:buClrTx/>
              <a:buFont typeface="Arial" charset="0"/>
              <a:buChar char="–"/>
            </a:pPr>
            <a:r>
              <a:rPr lang="en-US" dirty="0">
                <a:latin typeface="Arial" charset="0"/>
                <a:cs typeface="Arial" charset="0"/>
              </a:rPr>
              <a:t>Change </a:t>
            </a:r>
            <a:r>
              <a:rPr lang="en-US" dirty="0" smtClean="0">
                <a:latin typeface="Arial" charset="0"/>
                <a:cs typeface="Arial" charset="0"/>
              </a:rPr>
              <a:t>both</a:t>
            </a:r>
            <a:endParaRPr lang="en-US" dirty="0">
              <a:latin typeface="Arial" charset="0"/>
              <a:cs typeface="Arial" charset="0"/>
            </a:endParaRPr>
          </a:p>
        </p:txBody>
      </p:sp>
    </p:spTree>
    <p:extLst>
      <p:ext uri="{BB962C8B-B14F-4D97-AF65-F5344CB8AC3E}">
        <p14:creationId xmlns:p14="http://schemas.microsoft.com/office/powerpoint/2010/main" val="311020411"/>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emis7e">
  <a:themeElements>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extLst>
    <a:ext uri="{05A4C25C-085E-4340-85A3-A5531E510DB2}">
      <thm15:themeFamily xmlns="" xmlns:thm15="http://schemas.microsoft.com/office/thememl/2012/main" name="emis7e" id="{29AB47C4-94BD-41F1-8972-5377D2CEE6E6}" vid="{1F786610-8071-45D7-B808-83255C46718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themeOverride>
</file>

<file path=ppt/theme/themeOverride2.xml><?xml version="1.0" encoding="utf-8"?>
<a:themeOverride xmlns:a="http://schemas.openxmlformats.org/drawingml/2006/main">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themeOverride>
</file>

<file path=docProps/app.xml><?xml version="1.0" encoding="utf-8"?>
<Properties xmlns="http://schemas.openxmlformats.org/officeDocument/2006/extended-properties" xmlns:vt="http://schemas.openxmlformats.org/officeDocument/2006/docPropsVTypes">
  <Template>Umis7e</Template>
  <TotalTime>0</TotalTime>
  <Words>2752</Words>
  <Application>Microsoft Office PowerPoint</Application>
  <PresentationFormat>Custom</PresentationFormat>
  <Paragraphs>281</Paragraphs>
  <Slides>35</Slides>
  <Notes>29</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emis7e</vt:lpstr>
      <vt:lpstr>Chapter 7</vt:lpstr>
      <vt:lpstr>“How Much Money Does a System Own?</vt:lpstr>
      <vt:lpstr>Who Will Pay? </vt:lpstr>
      <vt:lpstr>Study Questions</vt:lpstr>
      <vt:lpstr>Q1: How Do Information Systems Vary by Scope?</vt:lpstr>
      <vt:lpstr>Q2: How Do Enterprise Systems Solve the Problems of Departmental Silos?</vt:lpstr>
      <vt:lpstr>Information Silos as Drivers</vt:lpstr>
      <vt:lpstr>Some of the Departments Involved in Patient Discharge</vt:lpstr>
      <vt:lpstr>Business Process Reengineering</vt:lpstr>
      <vt:lpstr>Business Process Reengineering (cont’d)</vt:lpstr>
      <vt:lpstr>Q3: How Do CRM, ERP, and EAI Support Enterprise Systems?</vt:lpstr>
      <vt:lpstr>Customer Relationship Management (CRM)</vt:lpstr>
      <vt:lpstr>Customer Life Cycle</vt:lpstr>
      <vt:lpstr>CRM Applications</vt:lpstr>
      <vt:lpstr>ERP Applications</vt:lpstr>
      <vt:lpstr>Purpose of ERP Systems</vt:lpstr>
      <vt:lpstr>Enterprise Application Integration (EAI)</vt:lpstr>
      <vt:lpstr>Design and Implementation for the Five EAI Components</vt:lpstr>
      <vt:lpstr>What Are the Challenges of Implementing and Upgrading Enterprise Information Systems?</vt:lpstr>
      <vt:lpstr>What Are the Challenges of Implementing and Upgrading Enterprise Information Systems?</vt:lpstr>
      <vt:lpstr> So What? Workflow Problems</vt:lpstr>
      <vt:lpstr>Q4: How Do Inter-enterprise IS Solve the Problems of Enterprise Silos?</vt:lpstr>
      <vt:lpstr>Inter-enterprise PRIDE System</vt:lpstr>
      <vt:lpstr>How Does the Knowledge in This Chapter Help You?</vt:lpstr>
      <vt:lpstr>Ethics Guide: Dialing for Dollars</vt:lpstr>
      <vt:lpstr>Unethical, Violate SEC Rules, or Fraudulent</vt:lpstr>
      <vt:lpstr>Security Guide: One-Stop Shopping</vt:lpstr>
      <vt:lpstr>Active  Review</vt:lpstr>
      <vt:lpstr>Case Study 7: Interorganizational IS – The National Programme for IT in the NHS Experience</vt:lpstr>
      <vt:lpstr>NPfIT Inter-organizational IS</vt:lpstr>
      <vt:lpstr>Electronic Sharing of X-rays System </vt:lpstr>
      <vt:lpstr>Electronic Sharing of X-rays System (cont'd)</vt:lpstr>
      <vt:lpstr>Electronic Patient Record System</vt:lpstr>
      <vt:lpstr>Electronic Patient Record System (cont'd)</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2013-11-12T03:31:23Z</dcterms:created>
  <dcterms:modified xsi:type="dcterms:W3CDTF">2016-07-04T09:41:11Z</dcterms:modified>
</cp:coreProperties>
</file>

<file path=docProps/thumbnail.jpeg>
</file>